
<file path=[Content_Types].xml><?xml version="1.0" encoding="utf-8"?>
<Types xmlns="http://schemas.openxmlformats.org/package/2006/content-types">
  <Default Extension="jpg" ContentType="image/jp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Lst>
  <p:sldSz cx="7556500" cy="10693400"/>
  <p:notesSz cx="75565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00" d="100"/>
          <a:sy n="300" d="100"/>
        </p:scale>
        <p:origin x="216" y="-180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tx1"/>
                </a:solidFill>
                <a:latin typeface="Arial Unicode MS"/>
                <a:cs typeface="Arial Unicode MS"/>
              </a:defRPr>
            </a:lvl1pPr>
          </a:lstStyle>
          <a:p>
            <a:pPr marL="12700">
              <a:lnSpc>
                <a:spcPct val="100000"/>
              </a:lnSpc>
              <a:spcBef>
                <a:spcPts val="160"/>
              </a:spcBef>
            </a:pPr>
            <a:r>
              <a:rPr spc="-10" dirty="0"/>
              <a:t>見積ページ(1/1)</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tx1"/>
                </a:solidFill>
                <a:latin typeface="Arial Unicode MS"/>
                <a:cs typeface="Arial Unicode MS"/>
              </a:defRPr>
            </a:lvl1pPr>
          </a:lstStyle>
          <a:p>
            <a:pPr marL="12700">
              <a:lnSpc>
                <a:spcPct val="100000"/>
              </a:lnSpc>
              <a:spcBef>
                <a:spcPts val="160"/>
              </a:spcBef>
            </a:pPr>
            <a:r>
              <a:rPr spc="-10" dirty="0"/>
              <a:t>見積ページ(1/1)</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0" i="0">
                <a:solidFill>
                  <a:schemeClr val="tx1"/>
                </a:solidFill>
                <a:latin typeface="Arial Unicode MS"/>
                <a:cs typeface="Arial Unicode MS"/>
              </a:defRPr>
            </a:lvl1pPr>
          </a:lstStyle>
          <a:p>
            <a:pPr marL="12700">
              <a:lnSpc>
                <a:spcPct val="100000"/>
              </a:lnSpc>
              <a:spcBef>
                <a:spcPts val="160"/>
              </a:spcBef>
            </a:pPr>
            <a:r>
              <a:rPr spc="-10" dirty="0"/>
              <a:t>見積ページ(1/1)</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defRPr sz="900" b="0" i="0">
                <a:solidFill>
                  <a:schemeClr val="tx1"/>
                </a:solidFill>
                <a:latin typeface="Arial Unicode MS"/>
                <a:cs typeface="Arial Unicode MS"/>
              </a:defRPr>
            </a:lvl1pPr>
          </a:lstStyle>
          <a:p>
            <a:pPr marL="12700">
              <a:lnSpc>
                <a:spcPct val="100000"/>
              </a:lnSpc>
              <a:spcBef>
                <a:spcPts val="160"/>
              </a:spcBef>
            </a:pPr>
            <a:r>
              <a:rPr spc="-10" dirty="0"/>
              <a:t>見積ページ(1/1)</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900" b="0" i="0">
                <a:solidFill>
                  <a:schemeClr val="tx1"/>
                </a:solidFill>
                <a:latin typeface="Arial Unicode MS"/>
                <a:cs typeface="Arial Unicode MS"/>
              </a:defRPr>
            </a:lvl1pPr>
          </a:lstStyle>
          <a:p>
            <a:pPr marL="12700">
              <a:lnSpc>
                <a:spcPct val="100000"/>
              </a:lnSpc>
              <a:spcBef>
                <a:spcPts val="160"/>
              </a:spcBef>
            </a:pPr>
            <a:r>
              <a:rPr spc="-10" dirty="0"/>
              <a:t>見積ページ(1/1)</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5895975" y="1909826"/>
            <a:ext cx="666750" cy="666750"/>
          </a:xfrm>
          <a:prstGeom prst="rect">
            <a:avLst/>
          </a:prstGeom>
        </p:spPr>
      </p:pic>
      <p:sp>
        <p:nvSpPr>
          <p:cNvPr id="17" name="bg object 17"/>
          <p:cNvSpPr/>
          <p:nvPr/>
        </p:nvSpPr>
        <p:spPr>
          <a:xfrm>
            <a:off x="540131" y="3692905"/>
            <a:ext cx="6480175" cy="9525"/>
          </a:xfrm>
          <a:custGeom>
            <a:avLst/>
            <a:gdLst/>
            <a:ahLst/>
            <a:cxnLst/>
            <a:rect l="l" t="t" r="r" b="b"/>
            <a:pathLst>
              <a:path w="6480175" h="9525">
                <a:moveTo>
                  <a:pt x="6479794" y="0"/>
                </a:moveTo>
                <a:lnTo>
                  <a:pt x="6479794" y="0"/>
                </a:lnTo>
                <a:lnTo>
                  <a:pt x="0" y="0"/>
                </a:lnTo>
                <a:lnTo>
                  <a:pt x="0" y="9525"/>
                </a:lnTo>
                <a:lnTo>
                  <a:pt x="6479794" y="9525"/>
                </a:lnTo>
                <a:lnTo>
                  <a:pt x="6479794" y="0"/>
                </a:lnTo>
                <a:close/>
              </a:path>
            </a:pathLst>
          </a:custGeom>
          <a:solidFill>
            <a:srgbClr val="AAAAAA"/>
          </a:solidFill>
        </p:spPr>
        <p:txBody>
          <a:bodyPr wrap="square" lIns="0" tIns="0" rIns="0" bIns="0" rtlCol="0"/>
          <a:lstStyle/>
          <a:p>
            <a:endParaRPr/>
          </a:p>
        </p:txBody>
      </p:sp>
      <p:sp>
        <p:nvSpPr>
          <p:cNvPr id="18" name="bg object 18"/>
          <p:cNvSpPr/>
          <p:nvPr/>
        </p:nvSpPr>
        <p:spPr>
          <a:xfrm>
            <a:off x="540130" y="5069332"/>
            <a:ext cx="6480175" cy="9525"/>
          </a:xfrm>
          <a:custGeom>
            <a:avLst/>
            <a:gdLst/>
            <a:ahLst/>
            <a:cxnLst/>
            <a:rect l="l" t="t" r="r" b="b"/>
            <a:pathLst>
              <a:path w="6480175" h="9525">
                <a:moveTo>
                  <a:pt x="6479794" y="0"/>
                </a:moveTo>
                <a:lnTo>
                  <a:pt x="0" y="0"/>
                </a:lnTo>
                <a:lnTo>
                  <a:pt x="0" y="9525"/>
                </a:lnTo>
                <a:lnTo>
                  <a:pt x="6479794" y="9525"/>
                </a:lnTo>
                <a:lnTo>
                  <a:pt x="6479794" y="0"/>
                </a:lnTo>
                <a:close/>
              </a:path>
            </a:pathLst>
          </a:custGeom>
          <a:solidFill>
            <a:srgbClr val="AAAAAA"/>
          </a:solidFill>
        </p:spPr>
        <p:txBody>
          <a:bodyPr wrap="square" lIns="0" tIns="0" rIns="0" bIns="0" rtlCol="0"/>
          <a:lstStyle/>
          <a:p>
            <a:endParaRPr/>
          </a:p>
        </p:txBody>
      </p:sp>
      <p:sp>
        <p:nvSpPr>
          <p:cNvPr id="2" name="Holder 2"/>
          <p:cNvSpPr>
            <a:spLocks noGrp="1"/>
          </p:cNvSpPr>
          <p:nvPr>
            <p:ph type="title"/>
          </p:nvPr>
        </p:nvSpPr>
        <p:spPr>
          <a:xfrm>
            <a:off x="378142" y="427736"/>
            <a:ext cx="6806565" cy="171094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363976" y="9996937"/>
            <a:ext cx="833120" cy="179070"/>
          </a:xfrm>
          <a:prstGeom prst="rect">
            <a:avLst/>
          </a:prstGeom>
        </p:spPr>
        <p:txBody>
          <a:bodyPr wrap="square" lIns="0" tIns="0" rIns="0" bIns="0">
            <a:spAutoFit/>
          </a:bodyPr>
          <a:lstStyle>
            <a:lvl1pPr>
              <a:defRPr sz="900" b="0" i="0">
                <a:solidFill>
                  <a:schemeClr val="tx1"/>
                </a:solidFill>
                <a:latin typeface="Arial Unicode MS"/>
                <a:cs typeface="Arial Unicode MS"/>
              </a:defRPr>
            </a:lvl1pPr>
          </a:lstStyle>
          <a:p>
            <a:pPr marL="12700">
              <a:lnSpc>
                <a:spcPct val="100000"/>
              </a:lnSpc>
              <a:spcBef>
                <a:spcPts val="160"/>
              </a:spcBef>
            </a:pPr>
            <a:r>
              <a:rPr spc="-10" dirty="0"/>
              <a:t>見積ページ(1/1)</a:t>
            </a: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10/10/2024</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mazon.co.jp/" TargetMode="External"/><Relationship Id="rId2" Type="http://schemas.openxmlformats.org/officeDocument/2006/relationships/image" Target="../media/image2.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81527" y="329819"/>
            <a:ext cx="711200" cy="299720"/>
          </a:xfrm>
          <a:prstGeom prst="rect">
            <a:avLst/>
          </a:prstGeom>
        </p:spPr>
        <p:txBody>
          <a:bodyPr vert="horz" wrap="square" lIns="0" tIns="12700" rIns="0" bIns="0" rtlCol="0">
            <a:spAutoFit/>
          </a:bodyPr>
          <a:lstStyle/>
          <a:p>
            <a:pPr marL="12700">
              <a:lnSpc>
                <a:spcPct val="100000"/>
              </a:lnSpc>
              <a:spcBef>
                <a:spcPts val="100"/>
              </a:spcBef>
            </a:pPr>
            <a:r>
              <a:rPr sz="1800" spc="-20" dirty="0">
                <a:latin typeface="Arial Unicode MS"/>
                <a:cs typeface="Arial Unicode MS"/>
              </a:rPr>
              <a:t>見積書</a:t>
            </a:r>
            <a:endParaRPr sz="1800">
              <a:latin typeface="Arial Unicode MS"/>
              <a:cs typeface="Arial Unicode MS"/>
            </a:endParaRPr>
          </a:p>
        </p:txBody>
      </p:sp>
      <p:pic>
        <p:nvPicPr>
          <p:cNvPr id="3" name="object 3"/>
          <p:cNvPicPr/>
          <p:nvPr/>
        </p:nvPicPr>
        <p:blipFill>
          <a:blip r:embed="rId2" cstate="print"/>
          <a:stretch>
            <a:fillRect/>
          </a:stretch>
        </p:blipFill>
        <p:spPr>
          <a:xfrm>
            <a:off x="4967732" y="372044"/>
            <a:ext cx="1562100" cy="265071"/>
          </a:xfrm>
          <a:prstGeom prst="rect">
            <a:avLst/>
          </a:prstGeom>
        </p:spPr>
      </p:pic>
      <p:sp>
        <p:nvSpPr>
          <p:cNvPr id="4" name="object 4"/>
          <p:cNvSpPr/>
          <p:nvPr/>
        </p:nvSpPr>
        <p:spPr>
          <a:xfrm>
            <a:off x="560069" y="6142735"/>
            <a:ext cx="53340" cy="53340"/>
          </a:xfrm>
          <a:custGeom>
            <a:avLst/>
            <a:gdLst/>
            <a:ahLst/>
            <a:cxnLst/>
            <a:rect l="l" t="t" r="r" b="b"/>
            <a:pathLst>
              <a:path w="53340" h="53339">
                <a:moveTo>
                  <a:pt x="26670" y="0"/>
                </a:moveTo>
                <a:lnTo>
                  <a:pt x="16287" y="2095"/>
                </a:lnTo>
                <a:lnTo>
                  <a:pt x="7810" y="7810"/>
                </a:lnTo>
                <a:lnTo>
                  <a:pt x="2095" y="16287"/>
                </a:lnTo>
                <a:lnTo>
                  <a:pt x="0" y="26669"/>
                </a:lnTo>
                <a:lnTo>
                  <a:pt x="2095" y="37052"/>
                </a:lnTo>
                <a:lnTo>
                  <a:pt x="7810" y="45529"/>
                </a:lnTo>
                <a:lnTo>
                  <a:pt x="16287" y="51244"/>
                </a:lnTo>
                <a:lnTo>
                  <a:pt x="26670" y="53339"/>
                </a:lnTo>
                <a:lnTo>
                  <a:pt x="37052" y="51244"/>
                </a:lnTo>
                <a:lnTo>
                  <a:pt x="45529" y="45529"/>
                </a:lnTo>
                <a:lnTo>
                  <a:pt x="51244" y="37052"/>
                </a:lnTo>
                <a:lnTo>
                  <a:pt x="53339" y="26669"/>
                </a:lnTo>
                <a:lnTo>
                  <a:pt x="51244" y="16287"/>
                </a:lnTo>
                <a:lnTo>
                  <a:pt x="45529" y="7810"/>
                </a:lnTo>
                <a:lnTo>
                  <a:pt x="37052" y="2095"/>
                </a:lnTo>
                <a:lnTo>
                  <a:pt x="26670" y="0"/>
                </a:lnTo>
                <a:close/>
              </a:path>
            </a:pathLst>
          </a:custGeom>
          <a:solidFill>
            <a:srgbClr val="000000"/>
          </a:solidFill>
        </p:spPr>
        <p:txBody>
          <a:bodyPr wrap="square" lIns="0" tIns="0" rIns="0" bIns="0" rtlCol="0"/>
          <a:lstStyle/>
          <a:p>
            <a:endParaRPr/>
          </a:p>
        </p:txBody>
      </p:sp>
      <p:sp>
        <p:nvSpPr>
          <p:cNvPr id="5" name="object 5"/>
          <p:cNvSpPr/>
          <p:nvPr/>
        </p:nvSpPr>
        <p:spPr>
          <a:xfrm>
            <a:off x="560069" y="6304153"/>
            <a:ext cx="53340" cy="53340"/>
          </a:xfrm>
          <a:custGeom>
            <a:avLst/>
            <a:gdLst/>
            <a:ahLst/>
            <a:cxnLst/>
            <a:rect l="l" t="t" r="r" b="b"/>
            <a:pathLst>
              <a:path w="53340" h="53339">
                <a:moveTo>
                  <a:pt x="26670" y="0"/>
                </a:moveTo>
                <a:lnTo>
                  <a:pt x="16287" y="2095"/>
                </a:lnTo>
                <a:lnTo>
                  <a:pt x="7810" y="7810"/>
                </a:lnTo>
                <a:lnTo>
                  <a:pt x="2095" y="16287"/>
                </a:lnTo>
                <a:lnTo>
                  <a:pt x="0" y="26670"/>
                </a:lnTo>
                <a:lnTo>
                  <a:pt x="2095" y="37052"/>
                </a:lnTo>
                <a:lnTo>
                  <a:pt x="7810" y="45529"/>
                </a:lnTo>
                <a:lnTo>
                  <a:pt x="16287" y="51244"/>
                </a:lnTo>
                <a:lnTo>
                  <a:pt x="26670" y="53339"/>
                </a:lnTo>
                <a:lnTo>
                  <a:pt x="37052" y="51244"/>
                </a:lnTo>
                <a:lnTo>
                  <a:pt x="45529" y="45529"/>
                </a:lnTo>
                <a:lnTo>
                  <a:pt x="51244" y="37052"/>
                </a:lnTo>
                <a:lnTo>
                  <a:pt x="53339" y="26670"/>
                </a:lnTo>
                <a:lnTo>
                  <a:pt x="51244" y="16287"/>
                </a:lnTo>
                <a:lnTo>
                  <a:pt x="45529" y="7810"/>
                </a:lnTo>
                <a:lnTo>
                  <a:pt x="37052" y="2095"/>
                </a:lnTo>
                <a:lnTo>
                  <a:pt x="26670" y="0"/>
                </a:lnTo>
                <a:close/>
              </a:path>
            </a:pathLst>
          </a:custGeom>
          <a:solidFill>
            <a:srgbClr val="000000"/>
          </a:solidFill>
        </p:spPr>
        <p:txBody>
          <a:bodyPr wrap="square" lIns="0" tIns="0" rIns="0" bIns="0" rtlCol="0"/>
          <a:lstStyle/>
          <a:p>
            <a:endParaRPr/>
          </a:p>
        </p:txBody>
      </p:sp>
      <p:sp>
        <p:nvSpPr>
          <p:cNvPr id="6" name="object 6"/>
          <p:cNvSpPr txBox="1"/>
          <p:nvPr/>
        </p:nvSpPr>
        <p:spPr>
          <a:xfrm>
            <a:off x="527429" y="1081658"/>
            <a:ext cx="2031621" cy="395749"/>
          </a:xfrm>
          <a:prstGeom prst="rect">
            <a:avLst/>
          </a:prstGeom>
        </p:spPr>
        <p:txBody>
          <a:bodyPr vert="horz" wrap="square" lIns="0" tIns="70485" rIns="0" bIns="0" rtlCol="0">
            <a:spAutoFit/>
          </a:bodyPr>
          <a:lstStyle/>
          <a:p>
            <a:pPr marL="12700">
              <a:lnSpc>
                <a:spcPct val="100000"/>
              </a:lnSpc>
              <a:spcBef>
                <a:spcPts val="555"/>
              </a:spcBef>
            </a:pPr>
            <a:r>
              <a:rPr sz="900" spc="-20" dirty="0">
                <a:latin typeface="Arial Unicode MS"/>
                <a:cs typeface="Arial Unicode MS"/>
              </a:rPr>
              <a:t>宛先：</a:t>
            </a:r>
            <a:endParaRPr sz="900" dirty="0">
              <a:latin typeface="Arial Unicode MS"/>
              <a:cs typeface="Arial Unicode MS"/>
            </a:endParaRPr>
          </a:p>
          <a:p>
            <a:pPr marL="12700" marR="5080">
              <a:lnSpc>
                <a:spcPct val="117700"/>
              </a:lnSpc>
              <a:spcBef>
                <a:spcPts val="270"/>
              </a:spcBef>
            </a:pPr>
            <a:r>
              <a:rPr lang="ja-JP" altLang="en-US" sz="900" spc="-10" dirty="0">
                <a:latin typeface="Arial Unicode MS"/>
                <a:cs typeface="Arial Unicode MS"/>
              </a:rPr>
              <a:t>公益社団法人岸和田青年会議所　御中</a:t>
            </a:r>
            <a:endParaRPr lang="en-US" sz="900" spc="-10" dirty="0" err="1">
              <a:latin typeface="Arial Unicode MS"/>
              <a:cs typeface="Arial Unicode MS"/>
            </a:endParaRPr>
          </a:p>
        </p:txBody>
      </p:sp>
      <p:sp>
        <p:nvSpPr>
          <p:cNvPr id="23" name="object 23"/>
          <p:cNvSpPr txBox="1">
            <a:spLocks noGrp="1"/>
          </p:cNvSpPr>
          <p:nvPr>
            <p:ph type="ftr" sz="quarter" idx="5"/>
          </p:nvPr>
        </p:nvSpPr>
        <p:spPr>
          <a:prstGeom prst="rect">
            <a:avLst/>
          </a:prstGeom>
        </p:spPr>
        <p:txBody>
          <a:bodyPr vert="horz" wrap="square" lIns="0" tIns="20320" rIns="0" bIns="0" rtlCol="0">
            <a:spAutoFit/>
          </a:bodyPr>
          <a:lstStyle/>
          <a:p>
            <a:pPr marL="12700">
              <a:lnSpc>
                <a:spcPct val="100000"/>
              </a:lnSpc>
              <a:spcBef>
                <a:spcPts val="160"/>
              </a:spcBef>
            </a:pPr>
            <a:r>
              <a:rPr spc="-10" dirty="0"/>
              <a:t>見積ページ(1/1)</a:t>
            </a:r>
          </a:p>
        </p:txBody>
      </p:sp>
      <p:sp>
        <p:nvSpPr>
          <p:cNvPr id="7" name="object 7"/>
          <p:cNvSpPr txBox="1"/>
          <p:nvPr/>
        </p:nvSpPr>
        <p:spPr>
          <a:xfrm>
            <a:off x="527430" y="1812290"/>
            <a:ext cx="2654300" cy="1016635"/>
          </a:xfrm>
          <a:prstGeom prst="rect">
            <a:avLst/>
          </a:prstGeom>
        </p:spPr>
        <p:txBody>
          <a:bodyPr vert="horz" wrap="square" lIns="0" tIns="35560" rIns="0" bIns="0" rtlCol="0">
            <a:spAutoFit/>
          </a:bodyPr>
          <a:lstStyle/>
          <a:p>
            <a:pPr marL="12700">
              <a:lnSpc>
                <a:spcPct val="100000"/>
              </a:lnSpc>
              <a:spcBef>
                <a:spcPts val="280"/>
              </a:spcBef>
            </a:pPr>
            <a:r>
              <a:rPr sz="900" spc="-15" dirty="0">
                <a:latin typeface="Arial Unicode MS"/>
                <a:cs typeface="Arial Unicode MS"/>
              </a:rPr>
              <a:t>合計(税込)：</a:t>
            </a:r>
            <a:endParaRPr sz="900">
              <a:latin typeface="Arial Unicode MS"/>
              <a:cs typeface="Arial Unicode MS"/>
            </a:endParaRPr>
          </a:p>
          <a:p>
            <a:pPr marL="12700">
              <a:lnSpc>
                <a:spcPct val="100000"/>
              </a:lnSpc>
              <a:spcBef>
                <a:spcPts val="630"/>
              </a:spcBef>
            </a:pPr>
            <a:r>
              <a:rPr sz="3150" spc="-20" dirty="0">
                <a:latin typeface="Arial Unicode MS"/>
                <a:cs typeface="Arial Unicode MS"/>
              </a:rPr>
              <a:t>￥848</a:t>
            </a:r>
            <a:endParaRPr sz="3150">
              <a:latin typeface="Arial Unicode MS"/>
              <a:cs typeface="Arial Unicode MS"/>
            </a:endParaRPr>
          </a:p>
          <a:p>
            <a:pPr marL="12700">
              <a:lnSpc>
                <a:spcPct val="100000"/>
              </a:lnSpc>
              <a:spcBef>
                <a:spcPts val="1050"/>
              </a:spcBef>
            </a:pPr>
            <a:r>
              <a:rPr sz="900" spc="-5" dirty="0">
                <a:latin typeface="Arial Unicode MS"/>
                <a:cs typeface="Arial Unicode MS"/>
              </a:rPr>
              <a:t>配送料および手数料が適用される場合があります。</a:t>
            </a:r>
            <a:endParaRPr sz="900">
              <a:latin typeface="Arial Unicode MS"/>
              <a:cs typeface="Arial Unicode MS"/>
            </a:endParaRPr>
          </a:p>
        </p:txBody>
      </p:sp>
      <p:sp>
        <p:nvSpPr>
          <p:cNvPr id="8" name="object 8"/>
          <p:cNvSpPr txBox="1"/>
          <p:nvPr/>
        </p:nvSpPr>
        <p:spPr>
          <a:xfrm>
            <a:off x="527430" y="3384422"/>
            <a:ext cx="858519" cy="162560"/>
          </a:xfrm>
          <a:prstGeom prst="rect">
            <a:avLst/>
          </a:prstGeom>
        </p:spPr>
        <p:txBody>
          <a:bodyPr vert="horz" wrap="square" lIns="0" tIns="12700" rIns="0" bIns="0" rtlCol="0">
            <a:spAutoFit/>
          </a:bodyPr>
          <a:lstStyle/>
          <a:p>
            <a:pPr marL="12700">
              <a:lnSpc>
                <a:spcPct val="100000"/>
              </a:lnSpc>
              <a:spcBef>
                <a:spcPts val="100"/>
              </a:spcBef>
              <a:tabLst>
                <a:tab pos="387985" algn="l"/>
              </a:tabLst>
            </a:pPr>
            <a:r>
              <a:rPr sz="900" dirty="0">
                <a:latin typeface="Arial Unicode MS"/>
                <a:cs typeface="Arial Unicode MS"/>
              </a:rPr>
              <a:t>番</a:t>
            </a:r>
            <a:r>
              <a:rPr sz="900" spc="-50" dirty="0">
                <a:latin typeface="Arial Unicode MS"/>
                <a:cs typeface="Arial Unicode MS"/>
              </a:rPr>
              <a:t>号</a:t>
            </a:r>
            <a:r>
              <a:rPr sz="900" dirty="0">
                <a:latin typeface="Arial Unicode MS"/>
                <a:cs typeface="Arial Unicode MS"/>
              </a:rPr>
              <a:t>	ブラン</a:t>
            </a:r>
            <a:r>
              <a:rPr sz="900" spc="-50" dirty="0">
                <a:latin typeface="Arial Unicode MS"/>
                <a:cs typeface="Arial Unicode MS"/>
              </a:rPr>
              <a:t>ド</a:t>
            </a:r>
            <a:endParaRPr sz="900">
              <a:latin typeface="Arial Unicode MS"/>
              <a:cs typeface="Arial Unicode MS"/>
            </a:endParaRPr>
          </a:p>
        </p:txBody>
      </p:sp>
      <p:sp>
        <p:nvSpPr>
          <p:cNvPr id="9" name="object 9"/>
          <p:cNvSpPr txBox="1"/>
          <p:nvPr/>
        </p:nvSpPr>
        <p:spPr>
          <a:xfrm>
            <a:off x="1854707" y="3384422"/>
            <a:ext cx="368300" cy="162560"/>
          </a:xfrm>
          <a:prstGeom prst="rect">
            <a:avLst/>
          </a:prstGeom>
        </p:spPr>
        <p:txBody>
          <a:bodyPr vert="horz" wrap="square" lIns="0" tIns="12700" rIns="0" bIns="0" rtlCol="0">
            <a:spAutoFit/>
          </a:bodyPr>
          <a:lstStyle/>
          <a:p>
            <a:pPr marL="12700">
              <a:lnSpc>
                <a:spcPct val="100000"/>
              </a:lnSpc>
              <a:spcBef>
                <a:spcPts val="100"/>
              </a:spcBef>
            </a:pPr>
            <a:r>
              <a:rPr sz="900" spc="-20" dirty="0">
                <a:latin typeface="Arial Unicode MS"/>
                <a:cs typeface="Arial Unicode MS"/>
              </a:rPr>
              <a:t>商品名</a:t>
            </a:r>
            <a:endParaRPr sz="900">
              <a:latin typeface="Arial Unicode MS"/>
              <a:cs typeface="Arial Unicode MS"/>
            </a:endParaRPr>
          </a:p>
        </p:txBody>
      </p:sp>
      <p:sp>
        <p:nvSpPr>
          <p:cNvPr id="10" name="object 10"/>
          <p:cNvSpPr txBox="1"/>
          <p:nvPr/>
        </p:nvSpPr>
        <p:spPr>
          <a:xfrm>
            <a:off x="3490086" y="3198749"/>
            <a:ext cx="706120" cy="348615"/>
          </a:xfrm>
          <a:prstGeom prst="rect">
            <a:avLst/>
          </a:prstGeom>
        </p:spPr>
        <p:txBody>
          <a:bodyPr vert="horz" wrap="square" lIns="0" tIns="36830" rIns="0" bIns="0" rtlCol="0">
            <a:spAutoFit/>
          </a:bodyPr>
          <a:lstStyle/>
          <a:p>
            <a:pPr marL="387985">
              <a:lnSpc>
                <a:spcPct val="100000"/>
              </a:lnSpc>
              <a:spcBef>
                <a:spcPts val="290"/>
              </a:spcBef>
            </a:pPr>
            <a:r>
              <a:rPr sz="900" spc="-25" dirty="0">
                <a:latin typeface="Arial Unicode MS"/>
                <a:cs typeface="Arial Unicode MS"/>
              </a:rPr>
              <a:t>価格</a:t>
            </a:r>
            <a:endParaRPr sz="900">
              <a:latin typeface="Arial Unicode MS"/>
              <a:cs typeface="Arial Unicode MS"/>
            </a:endParaRPr>
          </a:p>
          <a:p>
            <a:pPr marL="12700">
              <a:lnSpc>
                <a:spcPct val="100000"/>
              </a:lnSpc>
              <a:spcBef>
                <a:spcPts val="190"/>
              </a:spcBef>
              <a:tabLst>
                <a:tab pos="387985" algn="l"/>
              </a:tabLst>
            </a:pPr>
            <a:r>
              <a:rPr sz="900" dirty="0">
                <a:latin typeface="Arial Unicode MS"/>
                <a:cs typeface="Arial Unicode MS"/>
              </a:rPr>
              <a:t>数</a:t>
            </a:r>
            <a:r>
              <a:rPr sz="900" spc="-50" dirty="0">
                <a:latin typeface="Arial Unicode MS"/>
                <a:cs typeface="Arial Unicode MS"/>
              </a:rPr>
              <a:t>量</a:t>
            </a:r>
            <a:r>
              <a:rPr sz="900" dirty="0">
                <a:latin typeface="Arial Unicode MS"/>
                <a:cs typeface="Arial Unicode MS"/>
              </a:rPr>
              <a:t>	</a:t>
            </a:r>
            <a:r>
              <a:rPr sz="900" spc="-10" dirty="0">
                <a:latin typeface="Arial Unicode MS"/>
                <a:cs typeface="Arial Unicode MS"/>
              </a:rPr>
              <a:t>(税抜</a:t>
            </a:r>
            <a:r>
              <a:rPr sz="900" spc="-50" dirty="0">
                <a:latin typeface="Arial Unicode MS"/>
                <a:cs typeface="Arial Unicode MS"/>
              </a:rPr>
              <a:t>)</a:t>
            </a:r>
            <a:endParaRPr sz="900">
              <a:latin typeface="Arial Unicode MS"/>
              <a:cs typeface="Arial Unicode MS"/>
            </a:endParaRPr>
          </a:p>
        </p:txBody>
      </p:sp>
      <p:sp>
        <p:nvSpPr>
          <p:cNvPr id="11" name="object 11"/>
          <p:cNvSpPr txBox="1"/>
          <p:nvPr/>
        </p:nvSpPr>
        <p:spPr>
          <a:xfrm>
            <a:off x="4816983" y="3198749"/>
            <a:ext cx="330200" cy="348615"/>
          </a:xfrm>
          <a:prstGeom prst="rect">
            <a:avLst/>
          </a:prstGeom>
        </p:spPr>
        <p:txBody>
          <a:bodyPr vert="horz" wrap="square" lIns="0" tIns="12700" rIns="0" bIns="0" rtlCol="0">
            <a:spAutoFit/>
          </a:bodyPr>
          <a:lstStyle/>
          <a:p>
            <a:pPr marL="12700" marR="5080">
              <a:lnSpc>
                <a:spcPct val="117700"/>
              </a:lnSpc>
              <a:spcBef>
                <a:spcPts val="100"/>
              </a:spcBef>
            </a:pPr>
            <a:r>
              <a:rPr sz="900" spc="-25" dirty="0">
                <a:latin typeface="Arial Unicode MS"/>
                <a:cs typeface="Arial Unicode MS"/>
              </a:rPr>
              <a:t>価格</a:t>
            </a:r>
            <a:r>
              <a:rPr sz="900" spc="500" dirty="0">
                <a:latin typeface="Arial Unicode MS"/>
                <a:cs typeface="Arial Unicode MS"/>
              </a:rPr>
              <a:t> </a:t>
            </a:r>
            <a:r>
              <a:rPr sz="900" spc="-20" dirty="0">
                <a:latin typeface="Arial Unicode MS"/>
                <a:cs typeface="Arial Unicode MS"/>
              </a:rPr>
              <a:t>(税込)</a:t>
            </a:r>
            <a:endParaRPr sz="900">
              <a:latin typeface="Arial Unicode MS"/>
              <a:cs typeface="Arial Unicode MS"/>
            </a:endParaRPr>
          </a:p>
        </p:txBody>
      </p:sp>
      <p:sp>
        <p:nvSpPr>
          <p:cNvPr id="12" name="object 12"/>
          <p:cNvSpPr txBox="1"/>
          <p:nvPr/>
        </p:nvSpPr>
        <p:spPr>
          <a:xfrm>
            <a:off x="5768085" y="3198749"/>
            <a:ext cx="330200" cy="348615"/>
          </a:xfrm>
          <a:prstGeom prst="rect">
            <a:avLst/>
          </a:prstGeom>
        </p:spPr>
        <p:txBody>
          <a:bodyPr vert="horz" wrap="square" lIns="0" tIns="12700" rIns="0" bIns="0" rtlCol="0">
            <a:spAutoFit/>
          </a:bodyPr>
          <a:lstStyle/>
          <a:p>
            <a:pPr marL="12700" marR="5080">
              <a:lnSpc>
                <a:spcPct val="117700"/>
              </a:lnSpc>
              <a:spcBef>
                <a:spcPts val="100"/>
              </a:spcBef>
            </a:pPr>
            <a:r>
              <a:rPr sz="900" spc="-25" dirty="0">
                <a:latin typeface="Arial Unicode MS"/>
                <a:cs typeface="Arial Unicode MS"/>
              </a:rPr>
              <a:t>小計</a:t>
            </a:r>
            <a:r>
              <a:rPr sz="900" spc="500" dirty="0">
                <a:latin typeface="Arial Unicode MS"/>
                <a:cs typeface="Arial Unicode MS"/>
              </a:rPr>
              <a:t> </a:t>
            </a:r>
            <a:r>
              <a:rPr sz="900" spc="-20" dirty="0">
                <a:latin typeface="Arial Unicode MS"/>
                <a:cs typeface="Arial Unicode MS"/>
              </a:rPr>
              <a:t>(税込)</a:t>
            </a:r>
            <a:endParaRPr sz="900">
              <a:latin typeface="Arial Unicode MS"/>
              <a:cs typeface="Arial Unicode MS"/>
            </a:endParaRPr>
          </a:p>
        </p:txBody>
      </p:sp>
      <p:sp>
        <p:nvSpPr>
          <p:cNvPr id="13" name="object 13"/>
          <p:cNvSpPr txBox="1"/>
          <p:nvPr/>
        </p:nvSpPr>
        <p:spPr>
          <a:xfrm>
            <a:off x="527430" y="3889756"/>
            <a:ext cx="629920" cy="162560"/>
          </a:xfrm>
          <a:prstGeom prst="rect">
            <a:avLst/>
          </a:prstGeom>
        </p:spPr>
        <p:txBody>
          <a:bodyPr vert="horz" wrap="square" lIns="0" tIns="12700" rIns="0" bIns="0" rtlCol="0">
            <a:spAutoFit/>
          </a:bodyPr>
          <a:lstStyle/>
          <a:p>
            <a:pPr marL="12700">
              <a:lnSpc>
                <a:spcPct val="100000"/>
              </a:lnSpc>
              <a:spcBef>
                <a:spcPts val="100"/>
              </a:spcBef>
              <a:tabLst>
                <a:tab pos="387985" algn="l"/>
              </a:tabLst>
            </a:pPr>
            <a:r>
              <a:rPr sz="900" spc="-50" dirty="0">
                <a:latin typeface="Arial Unicode MS"/>
                <a:cs typeface="Arial Unicode MS"/>
              </a:rPr>
              <a:t>1</a:t>
            </a:r>
            <a:r>
              <a:rPr sz="900" dirty="0">
                <a:latin typeface="Arial Unicode MS"/>
                <a:cs typeface="Arial Unicode MS"/>
              </a:rPr>
              <a:t>	</a:t>
            </a:r>
            <a:r>
              <a:rPr sz="900" spc="-25" dirty="0">
                <a:latin typeface="Arial Unicode MS"/>
                <a:cs typeface="Arial Unicode MS"/>
              </a:rPr>
              <a:t>大直</a:t>
            </a:r>
            <a:endParaRPr sz="900">
              <a:latin typeface="Arial Unicode MS"/>
              <a:cs typeface="Arial Unicode MS"/>
            </a:endParaRPr>
          </a:p>
        </p:txBody>
      </p:sp>
      <p:sp>
        <p:nvSpPr>
          <p:cNvPr id="14" name="object 14"/>
          <p:cNvSpPr txBox="1"/>
          <p:nvPr/>
        </p:nvSpPr>
        <p:spPr>
          <a:xfrm>
            <a:off x="1854707" y="3865499"/>
            <a:ext cx="1117600" cy="671195"/>
          </a:xfrm>
          <a:prstGeom prst="rect">
            <a:avLst/>
          </a:prstGeom>
        </p:spPr>
        <p:txBody>
          <a:bodyPr vert="horz" wrap="square" lIns="0" tIns="12700" rIns="0" bIns="0" rtlCol="0">
            <a:spAutoFit/>
          </a:bodyPr>
          <a:lstStyle/>
          <a:p>
            <a:pPr marL="12700" marR="5080">
              <a:lnSpc>
                <a:spcPct val="117700"/>
              </a:lnSpc>
              <a:spcBef>
                <a:spcPts val="100"/>
              </a:spcBef>
            </a:pPr>
            <a:r>
              <a:rPr sz="900" spc="-30" dirty="0">
                <a:latin typeface="Arial Unicode MS"/>
                <a:cs typeface="Arial Unicode MS"/>
              </a:rPr>
              <a:t>大直 コピー用紙 和紙</a:t>
            </a:r>
            <a:r>
              <a:rPr sz="900" spc="-5" dirty="0">
                <a:latin typeface="Arial Unicode MS"/>
                <a:cs typeface="Arial Unicode MS"/>
              </a:rPr>
              <a:t>簀の目 白 </a:t>
            </a:r>
            <a:r>
              <a:rPr sz="900" dirty="0">
                <a:latin typeface="Arial Unicode MS"/>
                <a:cs typeface="Arial Unicode MS"/>
              </a:rPr>
              <a:t>A4</a:t>
            </a:r>
            <a:r>
              <a:rPr sz="900" spc="-5" dirty="0">
                <a:latin typeface="Arial Unicode MS"/>
                <a:cs typeface="Arial Unicode MS"/>
              </a:rPr>
              <a:t> </a:t>
            </a:r>
            <a:r>
              <a:rPr sz="900" dirty="0">
                <a:latin typeface="Arial Unicode MS"/>
                <a:cs typeface="Arial Unicode MS"/>
              </a:rPr>
              <a:t>50</a:t>
            </a:r>
            <a:r>
              <a:rPr sz="900" spc="-50" dirty="0">
                <a:latin typeface="Arial Unicode MS"/>
                <a:cs typeface="Arial Unicode MS"/>
              </a:rPr>
              <a:t>枚</a:t>
            </a:r>
            <a:r>
              <a:rPr sz="900" spc="-10" dirty="0">
                <a:latin typeface="Arial Unicode MS"/>
                <a:cs typeface="Arial Unicode MS"/>
              </a:rPr>
              <a:t> 206040406</a:t>
            </a:r>
            <a:endParaRPr sz="900">
              <a:latin typeface="Arial Unicode MS"/>
              <a:cs typeface="Arial Unicode MS"/>
            </a:endParaRPr>
          </a:p>
          <a:p>
            <a:pPr marL="12700">
              <a:lnSpc>
                <a:spcPct val="100000"/>
              </a:lnSpc>
              <a:spcBef>
                <a:spcPts val="190"/>
              </a:spcBef>
            </a:pPr>
            <a:r>
              <a:rPr sz="900" spc="-5" dirty="0">
                <a:latin typeface="Arial Unicode MS"/>
                <a:cs typeface="Arial Unicode MS"/>
              </a:rPr>
              <a:t>販売者： </a:t>
            </a:r>
            <a:r>
              <a:rPr sz="900" spc="-10" dirty="0">
                <a:latin typeface="Arial Unicode MS"/>
                <a:cs typeface="Arial Unicode MS"/>
              </a:rPr>
              <a:t>Amazon</a:t>
            </a:r>
            <a:endParaRPr sz="900">
              <a:latin typeface="Arial Unicode MS"/>
              <a:cs typeface="Arial Unicode MS"/>
            </a:endParaRPr>
          </a:p>
        </p:txBody>
      </p:sp>
      <p:sp>
        <p:nvSpPr>
          <p:cNvPr id="15" name="object 15"/>
          <p:cNvSpPr txBox="1"/>
          <p:nvPr/>
        </p:nvSpPr>
        <p:spPr>
          <a:xfrm>
            <a:off x="3490086" y="3889756"/>
            <a:ext cx="89535" cy="162560"/>
          </a:xfrm>
          <a:prstGeom prst="rect">
            <a:avLst/>
          </a:prstGeom>
        </p:spPr>
        <p:txBody>
          <a:bodyPr vert="horz" wrap="square" lIns="0" tIns="12700" rIns="0" bIns="0" rtlCol="0">
            <a:spAutoFit/>
          </a:bodyPr>
          <a:lstStyle/>
          <a:p>
            <a:pPr marL="12700">
              <a:lnSpc>
                <a:spcPct val="100000"/>
              </a:lnSpc>
              <a:spcBef>
                <a:spcPts val="100"/>
              </a:spcBef>
            </a:pPr>
            <a:r>
              <a:rPr sz="900" spc="-50" dirty="0">
                <a:latin typeface="Arial Unicode MS"/>
                <a:cs typeface="Arial Unicode MS"/>
              </a:rPr>
              <a:t>1</a:t>
            </a:r>
            <a:endParaRPr sz="900">
              <a:latin typeface="Arial Unicode MS"/>
              <a:cs typeface="Arial Unicode MS"/>
            </a:endParaRPr>
          </a:p>
        </p:txBody>
      </p:sp>
      <p:sp>
        <p:nvSpPr>
          <p:cNvPr id="16" name="object 16"/>
          <p:cNvSpPr txBox="1"/>
          <p:nvPr/>
        </p:nvSpPr>
        <p:spPr>
          <a:xfrm>
            <a:off x="3865879" y="3889756"/>
            <a:ext cx="330835" cy="162560"/>
          </a:xfrm>
          <a:prstGeom prst="rect">
            <a:avLst/>
          </a:prstGeom>
        </p:spPr>
        <p:txBody>
          <a:bodyPr vert="horz" wrap="square" lIns="0" tIns="12700" rIns="0" bIns="0" rtlCol="0">
            <a:spAutoFit/>
          </a:bodyPr>
          <a:lstStyle/>
          <a:p>
            <a:pPr marL="12700">
              <a:lnSpc>
                <a:spcPct val="100000"/>
              </a:lnSpc>
              <a:spcBef>
                <a:spcPts val="100"/>
              </a:spcBef>
            </a:pPr>
            <a:r>
              <a:rPr sz="900" spc="-20" dirty="0">
                <a:latin typeface="Arial Unicode MS"/>
                <a:cs typeface="Arial Unicode MS"/>
              </a:rPr>
              <a:t>￥771</a:t>
            </a:r>
            <a:endParaRPr sz="900">
              <a:latin typeface="Arial Unicode MS"/>
              <a:cs typeface="Arial Unicode MS"/>
            </a:endParaRPr>
          </a:p>
        </p:txBody>
      </p:sp>
      <p:sp>
        <p:nvSpPr>
          <p:cNvPr id="17" name="object 17"/>
          <p:cNvSpPr txBox="1"/>
          <p:nvPr/>
        </p:nvSpPr>
        <p:spPr>
          <a:xfrm>
            <a:off x="4816983" y="3889756"/>
            <a:ext cx="330835" cy="162560"/>
          </a:xfrm>
          <a:prstGeom prst="rect">
            <a:avLst/>
          </a:prstGeom>
        </p:spPr>
        <p:txBody>
          <a:bodyPr vert="horz" wrap="square" lIns="0" tIns="12700" rIns="0" bIns="0" rtlCol="0">
            <a:spAutoFit/>
          </a:bodyPr>
          <a:lstStyle/>
          <a:p>
            <a:pPr marL="12700">
              <a:lnSpc>
                <a:spcPct val="100000"/>
              </a:lnSpc>
              <a:spcBef>
                <a:spcPts val="100"/>
              </a:spcBef>
            </a:pPr>
            <a:r>
              <a:rPr sz="900" spc="-20" dirty="0">
                <a:latin typeface="Arial Unicode MS"/>
                <a:cs typeface="Arial Unicode MS"/>
              </a:rPr>
              <a:t>￥848</a:t>
            </a:r>
            <a:endParaRPr sz="900">
              <a:latin typeface="Arial Unicode MS"/>
              <a:cs typeface="Arial Unicode MS"/>
            </a:endParaRPr>
          </a:p>
        </p:txBody>
      </p:sp>
      <p:sp>
        <p:nvSpPr>
          <p:cNvPr id="18" name="object 18"/>
          <p:cNvSpPr txBox="1"/>
          <p:nvPr/>
        </p:nvSpPr>
        <p:spPr>
          <a:xfrm>
            <a:off x="5768085" y="3889756"/>
            <a:ext cx="330835" cy="162560"/>
          </a:xfrm>
          <a:prstGeom prst="rect">
            <a:avLst/>
          </a:prstGeom>
        </p:spPr>
        <p:txBody>
          <a:bodyPr vert="horz" wrap="square" lIns="0" tIns="12700" rIns="0" bIns="0" rtlCol="0">
            <a:spAutoFit/>
          </a:bodyPr>
          <a:lstStyle/>
          <a:p>
            <a:pPr marL="12700">
              <a:lnSpc>
                <a:spcPct val="100000"/>
              </a:lnSpc>
              <a:spcBef>
                <a:spcPts val="100"/>
              </a:spcBef>
            </a:pPr>
            <a:r>
              <a:rPr sz="900" spc="-20" dirty="0">
                <a:latin typeface="Arial Unicode MS"/>
                <a:cs typeface="Arial Unicode MS"/>
              </a:rPr>
              <a:t>￥848</a:t>
            </a:r>
            <a:endParaRPr sz="900">
              <a:latin typeface="Arial Unicode MS"/>
              <a:cs typeface="Arial Unicode MS"/>
            </a:endParaRPr>
          </a:p>
        </p:txBody>
      </p:sp>
      <p:sp>
        <p:nvSpPr>
          <p:cNvPr id="19" name="object 19"/>
          <p:cNvSpPr txBox="1"/>
          <p:nvPr/>
        </p:nvSpPr>
        <p:spPr>
          <a:xfrm>
            <a:off x="3863975" y="5267578"/>
            <a:ext cx="2654300" cy="386715"/>
          </a:xfrm>
          <a:prstGeom prst="rect">
            <a:avLst/>
          </a:prstGeom>
        </p:spPr>
        <p:txBody>
          <a:bodyPr vert="horz" wrap="square" lIns="0" tIns="12700" rIns="0" bIns="0" rtlCol="0">
            <a:spAutoFit/>
          </a:bodyPr>
          <a:lstStyle/>
          <a:p>
            <a:pPr marL="12700" marR="5080" indent="1447165">
              <a:lnSpc>
                <a:spcPct val="131600"/>
              </a:lnSpc>
              <a:spcBef>
                <a:spcPts val="100"/>
              </a:spcBef>
            </a:pPr>
            <a:r>
              <a:rPr sz="900" spc="-10" dirty="0">
                <a:latin typeface="Arial Unicode MS"/>
                <a:cs typeface="Arial Unicode MS"/>
              </a:rPr>
              <a:t>合計金額(税込)：￥848</a:t>
            </a:r>
            <a:r>
              <a:rPr sz="900" spc="-5" dirty="0">
                <a:latin typeface="Arial Unicode MS"/>
                <a:cs typeface="Arial Unicode MS"/>
              </a:rPr>
              <a:t>配送料および手数料が適用される場合があります。</a:t>
            </a:r>
            <a:endParaRPr sz="900">
              <a:latin typeface="Arial Unicode MS"/>
              <a:cs typeface="Arial Unicode MS"/>
            </a:endParaRPr>
          </a:p>
        </p:txBody>
      </p:sp>
      <p:sp>
        <p:nvSpPr>
          <p:cNvPr id="20" name="object 20"/>
          <p:cNvSpPr txBox="1"/>
          <p:nvPr/>
        </p:nvSpPr>
        <p:spPr>
          <a:xfrm>
            <a:off x="707390" y="6079616"/>
            <a:ext cx="3937000" cy="348615"/>
          </a:xfrm>
          <a:prstGeom prst="rect">
            <a:avLst/>
          </a:prstGeom>
        </p:spPr>
        <p:txBody>
          <a:bodyPr vert="horz" wrap="square" lIns="0" tIns="36830" rIns="0" bIns="0" rtlCol="0">
            <a:spAutoFit/>
          </a:bodyPr>
          <a:lstStyle/>
          <a:p>
            <a:pPr marL="12700">
              <a:lnSpc>
                <a:spcPct val="100000"/>
              </a:lnSpc>
              <a:spcBef>
                <a:spcPts val="290"/>
              </a:spcBef>
            </a:pPr>
            <a:r>
              <a:rPr sz="900" spc="-5" dirty="0">
                <a:latin typeface="Arial Unicode MS"/>
                <a:cs typeface="Arial Unicode MS"/>
              </a:rPr>
              <a:t>価格および在庫状況は商品の購入時点で変更される場合があります。</a:t>
            </a:r>
            <a:endParaRPr sz="900">
              <a:latin typeface="Arial Unicode MS"/>
              <a:cs typeface="Arial Unicode MS"/>
            </a:endParaRPr>
          </a:p>
          <a:p>
            <a:pPr marL="12700">
              <a:lnSpc>
                <a:spcPct val="100000"/>
              </a:lnSpc>
              <a:spcBef>
                <a:spcPts val="190"/>
              </a:spcBef>
            </a:pPr>
            <a:r>
              <a:rPr sz="900" spc="-15" dirty="0">
                <a:latin typeface="Arial Unicode MS"/>
                <a:cs typeface="Arial Unicode MS"/>
              </a:rPr>
              <a:t>注文確定時に適用される割引( セール品、クーポンなど )は反映されません。</a:t>
            </a:r>
            <a:endParaRPr sz="900">
              <a:latin typeface="Arial Unicode MS"/>
              <a:cs typeface="Arial Unicode MS"/>
            </a:endParaRPr>
          </a:p>
        </p:txBody>
      </p:sp>
      <p:sp>
        <p:nvSpPr>
          <p:cNvPr id="21" name="object 21"/>
          <p:cNvSpPr txBox="1"/>
          <p:nvPr/>
        </p:nvSpPr>
        <p:spPr>
          <a:xfrm>
            <a:off x="4955032" y="1081658"/>
            <a:ext cx="1353820" cy="416559"/>
          </a:xfrm>
          <a:prstGeom prst="rect">
            <a:avLst/>
          </a:prstGeom>
        </p:spPr>
        <p:txBody>
          <a:bodyPr vert="horz" wrap="square" lIns="0" tIns="12700" rIns="0" bIns="0" rtlCol="0">
            <a:spAutoFit/>
          </a:bodyPr>
          <a:lstStyle/>
          <a:p>
            <a:pPr marL="12700" marR="5080">
              <a:lnSpc>
                <a:spcPct val="142400"/>
              </a:lnSpc>
              <a:spcBef>
                <a:spcPts val="100"/>
              </a:spcBef>
            </a:pPr>
            <a:r>
              <a:rPr sz="900" spc="-15" dirty="0">
                <a:latin typeface="Arial Unicode MS"/>
                <a:cs typeface="Arial Unicode MS"/>
              </a:rPr>
              <a:t>発行日：</a:t>
            </a:r>
            <a:r>
              <a:rPr sz="900" spc="500" dirty="0">
                <a:latin typeface="Arial Unicode MS"/>
                <a:cs typeface="Arial Unicode MS"/>
              </a:rPr>
              <a:t>       </a:t>
            </a:r>
            <a:r>
              <a:rPr sz="900" dirty="0">
                <a:latin typeface="Arial Unicode MS"/>
                <a:cs typeface="Arial Unicode MS"/>
              </a:rPr>
              <a:t>2024年10月10</a:t>
            </a:r>
            <a:r>
              <a:rPr sz="900" spc="-10" dirty="0">
                <a:latin typeface="Arial Unicode MS"/>
                <a:cs typeface="Arial Unicode MS"/>
              </a:rPr>
              <a:t>日 15:36:34</a:t>
            </a:r>
            <a:endParaRPr sz="900">
              <a:latin typeface="Arial Unicode MS"/>
              <a:cs typeface="Arial Unicode MS"/>
            </a:endParaRPr>
          </a:p>
        </p:txBody>
      </p:sp>
      <p:sp>
        <p:nvSpPr>
          <p:cNvPr id="22" name="object 22"/>
          <p:cNvSpPr txBox="1"/>
          <p:nvPr/>
        </p:nvSpPr>
        <p:spPr>
          <a:xfrm>
            <a:off x="4955032" y="1615566"/>
            <a:ext cx="1397000" cy="1098550"/>
          </a:xfrm>
          <a:prstGeom prst="rect">
            <a:avLst/>
          </a:prstGeom>
        </p:spPr>
        <p:txBody>
          <a:bodyPr vert="horz" wrap="square" lIns="0" tIns="70485" rIns="0" bIns="0" rtlCol="0">
            <a:spAutoFit/>
          </a:bodyPr>
          <a:lstStyle/>
          <a:p>
            <a:pPr marL="12700">
              <a:lnSpc>
                <a:spcPct val="100000"/>
              </a:lnSpc>
              <a:spcBef>
                <a:spcPts val="555"/>
              </a:spcBef>
            </a:pPr>
            <a:r>
              <a:rPr sz="900" spc="-15" dirty="0">
                <a:latin typeface="Arial Unicode MS"/>
                <a:cs typeface="Arial Unicode MS"/>
              </a:rPr>
              <a:t>発行者：</a:t>
            </a:r>
            <a:endParaRPr sz="900">
              <a:latin typeface="Arial Unicode MS"/>
              <a:cs typeface="Arial Unicode MS"/>
            </a:endParaRPr>
          </a:p>
          <a:p>
            <a:pPr marL="12700" marR="5080">
              <a:lnSpc>
                <a:spcPct val="117700"/>
              </a:lnSpc>
              <a:spcBef>
                <a:spcPts val="270"/>
              </a:spcBef>
            </a:pPr>
            <a:r>
              <a:rPr sz="900" spc="-5" dirty="0">
                <a:latin typeface="Arial Unicode MS"/>
                <a:cs typeface="Arial Unicode MS"/>
              </a:rPr>
              <a:t>アマゾンジャパン合同会社</a:t>
            </a:r>
            <a:r>
              <a:rPr sz="900" spc="-10" dirty="0">
                <a:latin typeface="Arial Unicode MS"/>
                <a:cs typeface="Arial Unicode MS"/>
              </a:rPr>
              <a:t> 153-</a:t>
            </a:r>
            <a:r>
              <a:rPr sz="900" dirty="0">
                <a:latin typeface="Arial Unicode MS"/>
                <a:cs typeface="Arial Unicode MS"/>
              </a:rPr>
              <a:t>0064</a:t>
            </a:r>
            <a:r>
              <a:rPr sz="900" spc="-15" dirty="0">
                <a:latin typeface="Arial Unicode MS"/>
                <a:cs typeface="Arial Unicode MS"/>
              </a:rPr>
              <a:t> 東京都 目黒区</a:t>
            </a:r>
            <a:endParaRPr sz="900">
              <a:latin typeface="Arial Unicode MS"/>
              <a:cs typeface="Arial Unicode MS"/>
            </a:endParaRPr>
          </a:p>
          <a:p>
            <a:pPr marL="12700">
              <a:lnSpc>
                <a:spcPct val="100000"/>
              </a:lnSpc>
              <a:spcBef>
                <a:spcPts val="190"/>
              </a:spcBef>
            </a:pPr>
            <a:r>
              <a:rPr sz="900" dirty="0">
                <a:latin typeface="Arial Unicode MS"/>
                <a:cs typeface="Arial Unicode MS"/>
              </a:rPr>
              <a:t>下目黒 </a:t>
            </a:r>
            <a:r>
              <a:rPr sz="900" spc="-10" dirty="0">
                <a:latin typeface="Arial Unicode MS"/>
                <a:cs typeface="Arial Unicode MS"/>
              </a:rPr>
              <a:t>1-8-</a:t>
            </a:r>
            <a:r>
              <a:rPr sz="900" spc="-50" dirty="0">
                <a:latin typeface="Arial Unicode MS"/>
                <a:cs typeface="Arial Unicode MS"/>
              </a:rPr>
              <a:t>1</a:t>
            </a:r>
            <a:endParaRPr sz="900">
              <a:latin typeface="Arial Unicode MS"/>
              <a:cs typeface="Arial Unicode MS"/>
            </a:endParaRPr>
          </a:p>
          <a:p>
            <a:pPr marL="12700">
              <a:lnSpc>
                <a:spcPct val="100000"/>
              </a:lnSpc>
              <a:spcBef>
                <a:spcPts val="190"/>
              </a:spcBef>
            </a:pPr>
            <a:r>
              <a:rPr sz="900" dirty="0">
                <a:latin typeface="Arial Unicode MS"/>
                <a:cs typeface="Arial Unicode MS"/>
              </a:rPr>
              <a:t>ARCO</a:t>
            </a:r>
            <a:r>
              <a:rPr sz="900" spc="-15" dirty="0">
                <a:latin typeface="Arial Unicode MS"/>
                <a:cs typeface="Arial Unicode MS"/>
              </a:rPr>
              <a:t> </a:t>
            </a:r>
            <a:r>
              <a:rPr sz="900" dirty="0">
                <a:latin typeface="Arial Unicode MS"/>
                <a:cs typeface="Arial Unicode MS"/>
              </a:rPr>
              <a:t>Tower</a:t>
            </a:r>
            <a:r>
              <a:rPr sz="900" spc="-10" dirty="0">
                <a:latin typeface="Arial Unicode MS"/>
                <a:cs typeface="Arial Unicode MS"/>
              </a:rPr>
              <a:t> Annex</a:t>
            </a:r>
            <a:endParaRPr sz="900">
              <a:latin typeface="Arial Unicode MS"/>
              <a:cs typeface="Arial Unicode MS"/>
            </a:endParaRPr>
          </a:p>
          <a:p>
            <a:pPr marL="12700">
              <a:lnSpc>
                <a:spcPct val="100000"/>
              </a:lnSpc>
              <a:spcBef>
                <a:spcPts val="475"/>
              </a:spcBef>
            </a:pPr>
            <a:r>
              <a:rPr sz="900" spc="-10" dirty="0">
                <a:latin typeface="Arial Unicode MS"/>
                <a:cs typeface="Arial Unicode MS"/>
                <a:hlinkClick r:id="rId3"/>
              </a:rPr>
              <a:t>www.amazon.co.jp</a:t>
            </a:r>
            <a:endParaRPr sz="900">
              <a:latin typeface="Arial Unicode MS"/>
              <a:cs typeface="Arial Unicode M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106</Words>
  <Application>Microsoft Office PowerPoint</Application>
  <PresentationFormat>ユーザー設定</PresentationFormat>
  <Paragraphs>29</Paragraphs>
  <Slides>1</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vt:i4>
      </vt:variant>
    </vt:vector>
  </HeadingPairs>
  <TitlesOfParts>
    <vt:vector size="4" baseType="lpstr">
      <vt:lpstr>Arial Unicode MS</vt:lpstr>
      <vt:lpstr>Calibri</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Kazushige Nakade</dc:creator>
  <cp:lastModifiedBy>Kazushige Nakade</cp:lastModifiedBy>
  <cp:revision>2</cp:revision>
  <dcterms:created xsi:type="dcterms:W3CDTF">2024-10-10T06:36:59Z</dcterms:created>
  <dcterms:modified xsi:type="dcterms:W3CDTF">2024-10-10T06:41:13Z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2024-10-10T00:00:00Z</vt:filetime>
  </property>
  <property fmtid="{D5CDD505-2E9C-101B-9397-08002B2CF9AE}" pid="3" name="LastSaved">
    <vt:filetime>2024-10-10T00:00:00Z</vt:filetime>
  </property>
  <property fmtid="{D5CDD505-2E9C-101B-9397-08002B2CF9AE}" pid="4" name="Producer">
    <vt:lpwstr>iText 2.0.8 (by lowagie.com)</vt:lpwstr>
  </property>
</Properties>
</file>