
<file path=[Content_Types].xml><?xml version="1.0" encoding="utf-8"?>
<Types xmlns="http://schemas.openxmlformats.org/package/2006/content-types">
  <Default Extension="jpg" ContentType="image/jp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2"/>
  </p:sldIdLst>
  <p:sldSz cx="7556500" cy="10693400"/>
  <p:notesSz cx="7556500" cy="10693400"/>
  <p:defaultTextStyle>
    <a:defPPr>
      <a:defRPr kern="0"/>
    </a:def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200" d="100"/>
          <a:sy n="200" d="100"/>
        </p:scale>
        <p:origin x="66" y="144"/>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567213" y="3314954"/>
            <a:ext cx="6428422" cy="2245614"/>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134427" y="5988304"/>
            <a:ext cx="5293995" cy="267335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defRPr sz="900" b="0" i="0">
                <a:solidFill>
                  <a:schemeClr val="tx1"/>
                </a:solidFill>
                <a:latin typeface="Microsoft JhengHei"/>
                <a:cs typeface="Microsoft JhengHei"/>
              </a:defRPr>
            </a:lvl1pPr>
          </a:lstStyle>
          <a:p>
            <a:pPr marL="12700">
              <a:lnSpc>
                <a:spcPct val="100000"/>
              </a:lnSpc>
              <a:spcBef>
                <a:spcPts val="160"/>
              </a:spcBef>
            </a:pPr>
            <a:r>
              <a:rPr spc="-5" dirty="0"/>
              <a:t>見積ページ(</a:t>
            </a:r>
            <a:r>
              <a:rPr spc="-25" dirty="0"/>
              <a:t>1/1)</a:t>
            </a: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10/10/2024</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type="body" idx="1"/>
          </p:nvPr>
        </p:nvSpPr>
        <p:spPr/>
        <p:txBody>
          <a:bodyPr lIns="0" tIns="0" rIns="0" bIns="0"/>
          <a:lstStyle>
            <a:lvl1pPr>
              <a:defRPr/>
            </a:lvl1pPr>
          </a:lstStyle>
          <a:p>
            <a:endParaRPr/>
          </a:p>
        </p:txBody>
      </p:sp>
      <p:sp>
        <p:nvSpPr>
          <p:cNvPr id="4" name="Holder 4"/>
          <p:cNvSpPr>
            <a:spLocks noGrp="1"/>
          </p:cNvSpPr>
          <p:nvPr>
            <p:ph type="ftr" sz="quarter" idx="5"/>
          </p:nvPr>
        </p:nvSpPr>
        <p:spPr/>
        <p:txBody>
          <a:bodyPr lIns="0" tIns="0" rIns="0" bIns="0"/>
          <a:lstStyle>
            <a:lvl1pPr>
              <a:defRPr sz="900" b="0" i="0">
                <a:solidFill>
                  <a:schemeClr val="tx1"/>
                </a:solidFill>
                <a:latin typeface="Microsoft JhengHei"/>
                <a:cs typeface="Microsoft JhengHei"/>
              </a:defRPr>
            </a:lvl1pPr>
          </a:lstStyle>
          <a:p>
            <a:pPr marL="12700">
              <a:lnSpc>
                <a:spcPct val="100000"/>
              </a:lnSpc>
              <a:spcBef>
                <a:spcPts val="160"/>
              </a:spcBef>
            </a:pPr>
            <a:r>
              <a:rPr spc="-5" dirty="0"/>
              <a:t>見積ページ(</a:t>
            </a:r>
            <a:r>
              <a:rPr spc="-25" dirty="0"/>
              <a:t>1/1)</a:t>
            </a: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10/10/2024</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sz="half" idx="2"/>
          </p:nvPr>
        </p:nvSpPr>
        <p:spPr>
          <a:xfrm>
            <a:off x="378142" y="2459482"/>
            <a:ext cx="3289839" cy="7057644"/>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3894867" y="2459482"/>
            <a:ext cx="3289839" cy="7057644"/>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defRPr sz="900" b="0" i="0">
                <a:solidFill>
                  <a:schemeClr val="tx1"/>
                </a:solidFill>
                <a:latin typeface="Microsoft JhengHei"/>
                <a:cs typeface="Microsoft JhengHei"/>
              </a:defRPr>
            </a:lvl1pPr>
          </a:lstStyle>
          <a:p>
            <a:pPr marL="12700">
              <a:lnSpc>
                <a:spcPct val="100000"/>
              </a:lnSpc>
              <a:spcBef>
                <a:spcPts val="160"/>
              </a:spcBef>
            </a:pPr>
            <a:r>
              <a:rPr spc="-5" dirty="0"/>
              <a:t>見積ページ(</a:t>
            </a:r>
            <a:r>
              <a:rPr spc="-25" dirty="0"/>
              <a:t>1/1)</a:t>
            </a: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10/10/2024</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type="ftr" sz="quarter" idx="5"/>
          </p:nvPr>
        </p:nvSpPr>
        <p:spPr/>
        <p:txBody>
          <a:bodyPr lIns="0" tIns="0" rIns="0" bIns="0"/>
          <a:lstStyle>
            <a:lvl1pPr>
              <a:defRPr sz="900" b="0" i="0">
                <a:solidFill>
                  <a:schemeClr val="tx1"/>
                </a:solidFill>
                <a:latin typeface="Microsoft JhengHei"/>
                <a:cs typeface="Microsoft JhengHei"/>
              </a:defRPr>
            </a:lvl1pPr>
          </a:lstStyle>
          <a:p>
            <a:pPr marL="12700">
              <a:lnSpc>
                <a:spcPct val="100000"/>
              </a:lnSpc>
              <a:spcBef>
                <a:spcPts val="160"/>
              </a:spcBef>
            </a:pPr>
            <a:r>
              <a:rPr spc="-5" dirty="0"/>
              <a:t>見積ページ(</a:t>
            </a:r>
            <a:r>
              <a:rPr spc="-25" dirty="0"/>
              <a:t>1/1)</a:t>
            </a: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10/10/2024</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defRPr sz="900" b="0" i="0">
                <a:solidFill>
                  <a:schemeClr val="tx1"/>
                </a:solidFill>
                <a:latin typeface="Microsoft JhengHei"/>
                <a:cs typeface="Microsoft JhengHei"/>
              </a:defRPr>
            </a:lvl1pPr>
          </a:lstStyle>
          <a:p>
            <a:pPr marL="12700">
              <a:lnSpc>
                <a:spcPct val="100000"/>
              </a:lnSpc>
              <a:spcBef>
                <a:spcPts val="160"/>
              </a:spcBef>
            </a:pPr>
            <a:r>
              <a:rPr spc="-5" dirty="0"/>
              <a:t>見積ページ(</a:t>
            </a:r>
            <a:r>
              <a:rPr spc="-25" dirty="0"/>
              <a:t>1/1)</a:t>
            </a: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10/10/2024</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6" name="bg object 16"/>
          <p:cNvPicPr/>
          <p:nvPr/>
        </p:nvPicPr>
        <p:blipFill>
          <a:blip r:embed="rId7" cstate="print"/>
          <a:stretch>
            <a:fillRect/>
          </a:stretch>
        </p:blipFill>
        <p:spPr>
          <a:xfrm>
            <a:off x="5895975" y="1909826"/>
            <a:ext cx="666750" cy="666750"/>
          </a:xfrm>
          <a:prstGeom prst="rect">
            <a:avLst/>
          </a:prstGeom>
        </p:spPr>
      </p:pic>
      <p:sp>
        <p:nvSpPr>
          <p:cNvPr id="2" name="Holder 2"/>
          <p:cNvSpPr>
            <a:spLocks noGrp="1"/>
          </p:cNvSpPr>
          <p:nvPr>
            <p:ph type="title"/>
          </p:nvPr>
        </p:nvSpPr>
        <p:spPr>
          <a:xfrm>
            <a:off x="378142" y="427736"/>
            <a:ext cx="6806565" cy="1710944"/>
          </a:xfrm>
          <a:prstGeom prst="rect">
            <a:avLst/>
          </a:prstGeom>
        </p:spPr>
        <p:txBody>
          <a:bodyPr wrap="square" lIns="0" tIns="0" rIns="0" bIns="0">
            <a:spAutoFit/>
          </a:bodyPr>
          <a:lstStyle>
            <a:lvl1pPr>
              <a:defRPr/>
            </a:lvl1pPr>
          </a:lstStyle>
          <a:p>
            <a:endParaRPr/>
          </a:p>
        </p:txBody>
      </p:sp>
      <p:sp>
        <p:nvSpPr>
          <p:cNvPr id="3" name="Holder 3"/>
          <p:cNvSpPr>
            <a:spLocks noGrp="1"/>
          </p:cNvSpPr>
          <p:nvPr>
            <p:ph type="body" idx="1"/>
          </p:nvPr>
        </p:nvSpPr>
        <p:spPr>
          <a:xfrm>
            <a:off x="378142" y="2459482"/>
            <a:ext cx="6806565" cy="7057644"/>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3363976" y="9996937"/>
            <a:ext cx="833120" cy="179070"/>
          </a:xfrm>
          <a:prstGeom prst="rect">
            <a:avLst/>
          </a:prstGeom>
        </p:spPr>
        <p:txBody>
          <a:bodyPr wrap="square" lIns="0" tIns="0" rIns="0" bIns="0">
            <a:spAutoFit/>
          </a:bodyPr>
          <a:lstStyle>
            <a:lvl1pPr>
              <a:defRPr sz="900" b="0" i="0">
                <a:solidFill>
                  <a:schemeClr val="tx1"/>
                </a:solidFill>
                <a:latin typeface="Microsoft JhengHei"/>
                <a:cs typeface="Microsoft JhengHei"/>
              </a:defRPr>
            </a:lvl1pPr>
          </a:lstStyle>
          <a:p>
            <a:pPr marL="12700">
              <a:lnSpc>
                <a:spcPct val="100000"/>
              </a:lnSpc>
              <a:spcBef>
                <a:spcPts val="160"/>
              </a:spcBef>
            </a:pPr>
            <a:r>
              <a:rPr spc="-5" dirty="0"/>
              <a:t>見積ページ(</a:t>
            </a:r>
            <a:r>
              <a:rPr spc="-25" dirty="0"/>
              <a:t>1/1)</a:t>
            </a:r>
          </a:p>
        </p:txBody>
      </p:sp>
      <p:sp>
        <p:nvSpPr>
          <p:cNvPr id="5" name="Holder 5"/>
          <p:cNvSpPr>
            <a:spLocks noGrp="1"/>
          </p:cNvSpPr>
          <p:nvPr>
            <p:ph type="dt" sz="half" idx="6"/>
          </p:nvPr>
        </p:nvSpPr>
        <p:spPr>
          <a:xfrm>
            <a:off x="378142" y="9944862"/>
            <a:ext cx="1739455" cy="53467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10/10/2024</a:t>
            </a:fld>
            <a:endParaRPr lang="en-US"/>
          </a:p>
        </p:txBody>
      </p:sp>
      <p:sp>
        <p:nvSpPr>
          <p:cNvPr id="6" name="Holder 6"/>
          <p:cNvSpPr>
            <a:spLocks noGrp="1"/>
          </p:cNvSpPr>
          <p:nvPr>
            <p:ph type="sldNum" sz="quarter" idx="7"/>
          </p:nvPr>
        </p:nvSpPr>
        <p:spPr>
          <a:xfrm>
            <a:off x="5445252" y="9944862"/>
            <a:ext cx="1739455" cy="53467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amazon.co.jp/" TargetMode="External"/><Relationship Id="rId2" Type="http://schemas.openxmlformats.org/officeDocument/2006/relationships/image" Target="../media/image2.jp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2"/>
          <p:cNvGraphicFramePr>
            <a:graphicFrameLocks noGrp="1"/>
          </p:cNvGraphicFramePr>
          <p:nvPr/>
        </p:nvGraphicFramePr>
        <p:xfrm>
          <a:off x="540130" y="3227836"/>
          <a:ext cx="6480173" cy="1624965"/>
        </p:xfrm>
        <a:graphic>
          <a:graphicData uri="http://schemas.openxmlformats.org/drawingml/2006/table">
            <a:tbl>
              <a:tblPr firstRow="1" bandRow="1">
                <a:tableStyleId>{2D5ABB26-0587-4C30-8999-92F81FD0307C}</a:tableStyleId>
              </a:tblPr>
              <a:tblGrid>
                <a:gridCol w="1194435">
                  <a:extLst>
                    <a:ext uri="{9D8B030D-6E8A-4147-A177-3AD203B41FA5}">
                      <a16:colId xmlns:a16="http://schemas.microsoft.com/office/drawing/2014/main" val="20000"/>
                    </a:ext>
                  </a:extLst>
                </a:gridCol>
                <a:gridCol w="1623694">
                  <a:extLst>
                    <a:ext uri="{9D8B030D-6E8A-4147-A177-3AD203B41FA5}">
                      <a16:colId xmlns:a16="http://schemas.microsoft.com/office/drawing/2014/main" val="20001"/>
                    </a:ext>
                  </a:extLst>
                </a:gridCol>
                <a:gridCol w="447039">
                  <a:extLst>
                    <a:ext uri="{9D8B030D-6E8A-4147-A177-3AD203B41FA5}">
                      <a16:colId xmlns:a16="http://schemas.microsoft.com/office/drawing/2014/main" val="20002"/>
                    </a:ext>
                  </a:extLst>
                </a:gridCol>
                <a:gridCol w="701675">
                  <a:extLst>
                    <a:ext uri="{9D8B030D-6E8A-4147-A177-3AD203B41FA5}">
                      <a16:colId xmlns:a16="http://schemas.microsoft.com/office/drawing/2014/main" val="20003"/>
                    </a:ext>
                  </a:extLst>
                </a:gridCol>
                <a:gridCol w="951230">
                  <a:extLst>
                    <a:ext uri="{9D8B030D-6E8A-4147-A177-3AD203B41FA5}">
                      <a16:colId xmlns:a16="http://schemas.microsoft.com/office/drawing/2014/main" val="20004"/>
                    </a:ext>
                  </a:extLst>
                </a:gridCol>
                <a:gridCol w="1562100">
                  <a:extLst>
                    <a:ext uri="{9D8B030D-6E8A-4147-A177-3AD203B41FA5}">
                      <a16:colId xmlns:a16="http://schemas.microsoft.com/office/drawing/2014/main" val="20005"/>
                    </a:ext>
                  </a:extLst>
                </a:gridCol>
              </a:tblGrid>
              <a:tr h="469265">
                <a:tc>
                  <a:txBody>
                    <a:bodyPr/>
                    <a:lstStyle/>
                    <a:p>
                      <a:pPr>
                        <a:lnSpc>
                          <a:spcPct val="100000"/>
                        </a:lnSpc>
                        <a:spcBef>
                          <a:spcPts val="295"/>
                        </a:spcBef>
                      </a:pPr>
                      <a:endParaRPr sz="900">
                        <a:latin typeface="Times New Roman"/>
                        <a:cs typeface="Times New Roman"/>
                      </a:endParaRPr>
                    </a:p>
                    <a:p>
                      <a:pPr>
                        <a:lnSpc>
                          <a:spcPct val="100000"/>
                        </a:lnSpc>
                        <a:tabLst>
                          <a:tab pos="375285" algn="l"/>
                        </a:tabLst>
                      </a:pPr>
                      <a:r>
                        <a:rPr sz="900" dirty="0">
                          <a:latin typeface="Microsoft JhengHei"/>
                          <a:cs typeface="Microsoft JhengHei"/>
                        </a:rPr>
                        <a:t>番</a:t>
                      </a:r>
                      <a:r>
                        <a:rPr sz="900" spc="-50" dirty="0">
                          <a:latin typeface="Microsoft JhengHei"/>
                          <a:cs typeface="Microsoft JhengHei"/>
                        </a:rPr>
                        <a:t>号</a:t>
                      </a:r>
                      <a:r>
                        <a:rPr sz="900" dirty="0">
                          <a:latin typeface="Microsoft JhengHei"/>
                          <a:cs typeface="Microsoft JhengHei"/>
                        </a:rPr>
                        <a:t>	ブラン</a:t>
                      </a:r>
                      <a:r>
                        <a:rPr sz="900" spc="-50" dirty="0">
                          <a:latin typeface="Microsoft JhengHei"/>
                          <a:cs typeface="Microsoft JhengHei"/>
                        </a:rPr>
                        <a:t>ド</a:t>
                      </a:r>
                      <a:endParaRPr sz="900">
                        <a:latin typeface="Microsoft JhengHei"/>
                        <a:cs typeface="Microsoft JhengHei"/>
                      </a:endParaRPr>
                    </a:p>
                  </a:txBody>
                  <a:tcPr marL="0" marR="0" marT="37465" marB="0">
                    <a:lnB w="9525">
                      <a:solidFill>
                        <a:srgbClr val="AAAAAA"/>
                      </a:solidFill>
                      <a:prstDash val="solid"/>
                    </a:lnB>
                  </a:tcPr>
                </a:tc>
                <a:tc>
                  <a:txBody>
                    <a:bodyPr/>
                    <a:lstStyle/>
                    <a:p>
                      <a:pPr>
                        <a:lnSpc>
                          <a:spcPct val="100000"/>
                        </a:lnSpc>
                        <a:spcBef>
                          <a:spcPts val="295"/>
                        </a:spcBef>
                      </a:pPr>
                      <a:endParaRPr sz="900">
                        <a:latin typeface="Times New Roman"/>
                        <a:cs typeface="Times New Roman"/>
                      </a:endParaRPr>
                    </a:p>
                    <a:p>
                      <a:pPr marL="132715">
                        <a:lnSpc>
                          <a:spcPct val="100000"/>
                        </a:lnSpc>
                      </a:pPr>
                      <a:r>
                        <a:rPr sz="900" spc="-20" dirty="0">
                          <a:latin typeface="Microsoft JhengHei"/>
                          <a:cs typeface="Microsoft JhengHei"/>
                        </a:rPr>
                        <a:t>商品名</a:t>
                      </a:r>
                      <a:endParaRPr sz="900">
                        <a:latin typeface="Microsoft JhengHei"/>
                        <a:cs typeface="Microsoft JhengHei"/>
                      </a:endParaRPr>
                    </a:p>
                  </a:txBody>
                  <a:tcPr marL="0" marR="0" marT="37465" marB="0">
                    <a:lnB w="9525">
                      <a:solidFill>
                        <a:srgbClr val="AAAAAA"/>
                      </a:solidFill>
                      <a:prstDash val="solid"/>
                    </a:lnB>
                  </a:tcPr>
                </a:tc>
                <a:tc>
                  <a:txBody>
                    <a:bodyPr/>
                    <a:lstStyle/>
                    <a:p>
                      <a:pPr>
                        <a:lnSpc>
                          <a:spcPct val="100000"/>
                        </a:lnSpc>
                        <a:spcBef>
                          <a:spcPts val="295"/>
                        </a:spcBef>
                      </a:pPr>
                      <a:endParaRPr sz="900">
                        <a:latin typeface="Times New Roman"/>
                        <a:cs typeface="Times New Roman"/>
                      </a:endParaRPr>
                    </a:p>
                    <a:p>
                      <a:pPr marL="144145">
                        <a:lnSpc>
                          <a:spcPct val="100000"/>
                        </a:lnSpc>
                      </a:pPr>
                      <a:r>
                        <a:rPr sz="900" spc="-25" dirty="0">
                          <a:latin typeface="Microsoft JhengHei"/>
                          <a:cs typeface="Microsoft JhengHei"/>
                        </a:rPr>
                        <a:t>数量</a:t>
                      </a:r>
                      <a:endParaRPr sz="900">
                        <a:latin typeface="Microsoft JhengHei"/>
                        <a:cs typeface="Microsoft JhengHei"/>
                      </a:endParaRPr>
                    </a:p>
                  </a:txBody>
                  <a:tcPr marL="0" marR="0" marT="37465" marB="0">
                    <a:lnB w="9525">
                      <a:solidFill>
                        <a:srgbClr val="AAAAAA"/>
                      </a:solidFill>
                      <a:prstDash val="solid"/>
                    </a:lnB>
                  </a:tcPr>
                </a:tc>
                <a:tc>
                  <a:txBody>
                    <a:bodyPr/>
                    <a:lstStyle/>
                    <a:p>
                      <a:pPr marL="73025">
                        <a:lnSpc>
                          <a:spcPct val="100000"/>
                        </a:lnSpc>
                        <a:spcBef>
                          <a:spcPts val="60"/>
                        </a:spcBef>
                      </a:pPr>
                      <a:r>
                        <a:rPr sz="900" spc="-25" dirty="0">
                          <a:latin typeface="Microsoft JhengHei"/>
                          <a:cs typeface="Microsoft JhengHei"/>
                        </a:rPr>
                        <a:t>価格</a:t>
                      </a:r>
                      <a:endParaRPr sz="900">
                        <a:latin typeface="Microsoft JhengHei"/>
                        <a:cs typeface="Microsoft JhengHei"/>
                      </a:endParaRPr>
                    </a:p>
                    <a:p>
                      <a:pPr marL="73025">
                        <a:lnSpc>
                          <a:spcPct val="100000"/>
                        </a:lnSpc>
                        <a:spcBef>
                          <a:spcPts val="190"/>
                        </a:spcBef>
                      </a:pPr>
                      <a:r>
                        <a:rPr sz="900" spc="-15" dirty="0">
                          <a:latin typeface="Microsoft JhengHei"/>
                          <a:cs typeface="Microsoft JhengHei"/>
                        </a:rPr>
                        <a:t>(税抜)</a:t>
                      </a:r>
                      <a:endParaRPr sz="900">
                        <a:latin typeface="Microsoft JhengHei"/>
                        <a:cs typeface="Microsoft JhengHei"/>
                      </a:endParaRPr>
                    </a:p>
                  </a:txBody>
                  <a:tcPr marL="0" marR="0" marT="7620" marB="0">
                    <a:lnB w="9525">
                      <a:solidFill>
                        <a:srgbClr val="AAAAAA"/>
                      </a:solidFill>
                      <a:prstDash val="solid"/>
                    </a:lnB>
                  </a:tcPr>
                </a:tc>
                <a:tc>
                  <a:txBody>
                    <a:bodyPr/>
                    <a:lstStyle/>
                    <a:p>
                      <a:pPr marL="322580">
                        <a:lnSpc>
                          <a:spcPct val="100000"/>
                        </a:lnSpc>
                        <a:spcBef>
                          <a:spcPts val="60"/>
                        </a:spcBef>
                      </a:pPr>
                      <a:r>
                        <a:rPr sz="900" spc="-25" dirty="0">
                          <a:latin typeface="Microsoft JhengHei"/>
                          <a:cs typeface="Microsoft JhengHei"/>
                        </a:rPr>
                        <a:t>価格</a:t>
                      </a:r>
                      <a:endParaRPr sz="900">
                        <a:latin typeface="Microsoft JhengHei"/>
                        <a:cs typeface="Microsoft JhengHei"/>
                      </a:endParaRPr>
                    </a:p>
                    <a:p>
                      <a:pPr marL="322580">
                        <a:lnSpc>
                          <a:spcPct val="100000"/>
                        </a:lnSpc>
                        <a:spcBef>
                          <a:spcPts val="190"/>
                        </a:spcBef>
                      </a:pPr>
                      <a:r>
                        <a:rPr sz="900" spc="-15" dirty="0">
                          <a:latin typeface="Microsoft JhengHei"/>
                          <a:cs typeface="Microsoft JhengHei"/>
                        </a:rPr>
                        <a:t>(税込)</a:t>
                      </a:r>
                      <a:endParaRPr sz="900">
                        <a:latin typeface="Microsoft JhengHei"/>
                        <a:cs typeface="Microsoft JhengHei"/>
                      </a:endParaRPr>
                    </a:p>
                  </a:txBody>
                  <a:tcPr marL="0" marR="0" marT="7620" marB="0">
                    <a:lnB w="9525">
                      <a:solidFill>
                        <a:srgbClr val="AAAAAA"/>
                      </a:solidFill>
                      <a:prstDash val="solid"/>
                    </a:lnB>
                  </a:tcPr>
                </a:tc>
                <a:tc>
                  <a:txBody>
                    <a:bodyPr/>
                    <a:lstStyle/>
                    <a:p>
                      <a:pPr marL="322580">
                        <a:lnSpc>
                          <a:spcPct val="100000"/>
                        </a:lnSpc>
                        <a:spcBef>
                          <a:spcPts val="60"/>
                        </a:spcBef>
                      </a:pPr>
                      <a:r>
                        <a:rPr sz="900" spc="-25" dirty="0">
                          <a:latin typeface="Microsoft JhengHei"/>
                          <a:cs typeface="Microsoft JhengHei"/>
                        </a:rPr>
                        <a:t>小計</a:t>
                      </a:r>
                      <a:endParaRPr sz="900">
                        <a:latin typeface="Microsoft JhengHei"/>
                        <a:cs typeface="Microsoft JhengHei"/>
                      </a:endParaRPr>
                    </a:p>
                    <a:p>
                      <a:pPr marL="322580">
                        <a:lnSpc>
                          <a:spcPct val="100000"/>
                        </a:lnSpc>
                        <a:spcBef>
                          <a:spcPts val="190"/>
                        </a:spcBef>
                      </a:pPr>
                      <a:r>
                        <a:rPr sz="900" spc="-15" dirty="0">
                          <a:latin typeface="Microsoft JhengHei"/>
                          <a:cs typeface="Microsoft JhengHei"/>
                        </a:rPr>
                        <a:t>(税込)</a:t>
                      </a:r>
                      <a:endParaRPr sz="900">
                        <a:latin typeface="Microsoft JhengHei"/>
                        <a:cs typeface="Microsoft JhengHei"/>
                      </a:endParaRPr>
                    </a:p>
                  </a:txBody>
                  <a:tcPr marL="0" marR="0" marT="7620" marB="0">
                    <a:lnB w="9525">
                      <a:solidFill>
                        <a:srgbClr val="AAAAAA"/>
                      </a:solidFill>
                      <a:prstDash val="solid"/>
                    </a:lnB>
                  </a:tcPr>
                </a:tc>
                <a:extLst>
                  <a:ext uri="{0D108BD9-81ED-4DB2-BD59-A6C34878D82A}">
                    <a16:rowId xmlns:a16="http://schemas.microsoft.com/office/drawing/2014/main" val="10000"/>
                  </a:ext>
                </a:extLst>
              </a:tr>
              <a:tr h="353695">
                <a:tc>
                  <a:txBody>
                    <a:bodyPr/>
                    <a:lstStyle/>
                    <a:p>
                      <a:pPr>
                        <a:lnSpc>
                          <a:spcPct val="100000"/>
                        </a:lnSpc>
                        <a:spcBef>
                          <a:spcPts val="575"/>
                        </a:spcBef>
                      </a:pPr>
                      <a:endParaRPr sz="900">
                        <a:latin typeface="Times New Roman"/>
                        <a:cs typeface="Times New Roman"/>
                      </a:endParaRPr>
                    </a:p>
                    <a:p>
                      <a:pPr>
                        <a:lnSpc>
                          <a:spcPts val="1075"/>
                        </a:lnSpc>
                        <a:tabLst>
                          <a:tab pos="375285" algn="l"/>
                        </a:tabLst>
                      </a:pPr>
                      <a:r>
                        <a:rPr sz="900" spc="-50" dirty="0">
                          <a:latin typeface="Microsoft JhengHei"/>
                          <a:cs typeface="Microsoft JhengHei"/>
                        </a:rPr>
                        <a:t>1</a:t>
                      </a:r>
                      <a:r>
                        <a:rPr sz="900" dirty="0">
                          <a:latin typeface="Microsoft JhengHei"/>
                          <a:cs typeface="Microsoft JhengHei"/>
                        </a:rPr>
                        <a:t>	</a:t>
                      </a:r>
                      <a:r>
                        <a:rPr sz="900" spc="-10" dirty="0">
                          <a:latin typeface="Microsoft JhengHei"/>
                          <a:cs typeface="Microsoft JhengHei"/>
                        </a:rPr>
                        <a:t>ふじさん企画</a:t>
                      </a:r>
                      <a:endParaRPr sz="900">
                        <a:latin typeface="Microsoft JhengHei"/>
                        <a:cs typeface="Microsoft JhengHei"/>
                      </a:endParaRPr>
                    </a:p>
                  </a:txBody>
                  <a:tcPr marL="0" marR="0" marT="73025" marB="0">
                    <a:lnT w="9525">
                      <a:solidFill>
                        <a:srgbClr val="AAAAAA"/>
                      </a:solidFill>
                      <a:prstDash val="solid"/>
                    </a:lnT>
                  </a:tcPr>
                </a:tc>
                <a:tc>
                  <a:txBody>
                    <a:bodyPr/>
                    <a:lstStyle/>
                    <a:p>
                      <a:pPr>
                        <a:lnSpc>
                          <a:spcPct val="100000"/>
                        </a:lnSpc>
                        <a:spcBef>
                          <a:spcPts val="575"/>
                        </a:spcBef>
                      </a:pPr>
                      <a:endParaRPr sz="900">
                        <a:latin typeface="Times New Roman"/>
                        <a:cs typeface="Times New Roman"/>
                      </a:endParaRPr>
                    </a:p>
                    <a:p>
                      <a:pPr marL="132715">
                        <a:lnSpc>
                          <a:spcPts val="1075"/>
                        </a:lnSpc>
                      </a:pPr>
                      <a:r>
                        <a:rPr sz="900" spc="-5" dirty="0">
                          <a:latin typeface="Microsoft JhengHei"/>
                          <a:cs typeface="Microsoft JhengHei"/>
                        </a:rPr>
                        <a:t>ふじさん企画 無地ハガキ</a:t>
                      </a:r>
                      <a:endParaRPr sz="900">
                        <a:latin typeface="Microsoft JhengHei"/>
                        <a:cs typeface="Microsoft JhengHei"/>
                      </a:endParaRPr>
                    </a:p>
                  </a:txBody>
                  <a:tcPr marL="0" marR="0" marT="73025" marB="0">
                    <a:lnT w="9525">
                      <a:solidFill>
                        <a:srgbClr val="AAAAAA"/>
                      </a:solidFill>
                      <a:prstDash val="solid"/>
                    </a:lnT>
                  </a:tcPr>
                </a:tc>
                <a:tc>
                  <a:txBody>
                    <a:bodyPr/>
                    <a:lstStyle/>
                    <a:p>
                      <a:pPr>
                        <a:lnSpc>
                          <a:spcPct val="100000"/>
                        </a:lnSpc>
                        <a:spcBef>
                          <a:spcPts val="575"/>
                        </a:spcBef>
                      </a:pPr>
                      <a:endParaRPr sz="900">
                        <a:latin typeface="Times New Roman"/>
                        <a:cs typeface="Times New Roman"/>
                      </a:endParaRPr>
                    </a:p>
                    <a:p>
                      <a:pPr marL="144145">
                        <a:lnSpc>
                          <a:spcPts val="1075"/>
                        </a:lnSpc>
                      </a:pPr>
                      <a:r>
                        <a:rPr sz="900" spc="-50" dirty="0">
                          <a:latin typeface="Microsoft JhengHei"/>
                          <a:cs typeface="Microsoft JhengHei"/>
                        </a:rPr>
                        <a:t>2</a:t>
                      </a:r>
                      <a:endParaRPr sz="900">
                        <a:latin typeface="Microsoft JhengHei"/>
                        <a:cs typeface="Microsoft JhengHei"/>
                      </a:endParaRPr>
                    </a:p>
                  </a:txBody>
                  <a:tcPr marL="0" marR="0" marT="73025" marB="0">
                    <a:lnT w="9525">
                      <a:solidFill>
                        <a:srgbClr val="AAAAAA"/>
                      </a:solidFill>
                      <a:prstDash val="solid"/>
                    </a:lnT>
                  </a:tcPr>
                </a:tc>
                <a:tc>
                  <a:txBody>
                    <a:bodyPr/>
                    <a:lstStyle/>
                    <a:p>
                      <a:pPr>
                        <a:lnSpc>
                          <a:spcPct val="100000"/>
                        </a:lnSpc>
                        <a:spcBef>
                          <a:spcPts val="575"/>
                        </a:spcBef>
                      </a:pPr>
                      <a:endParaRPr sz="900">
                        <a:latin typeface="Times New Roman"/>
                        <a:cs typeface="Times New Roman"/>
                      </a:endParaRPr>
                    </a:p>
                    <a:p>
                      <a:pPr marL="73025">
                        <a:lnSpc>
                          <a:spcPts val="1075"/>
                        </a:lnSpc>
                      </a:pPr>
                      <a:r>
                        <a:rPr sz="900" spc="-20" dirty="0">
                          <a:latin typeface="Microsoft JhengHei"/>
                          <a:cs typeface="Microsoft JhengHei"/>
                        </a:rPr>
                        <a:t>￥680</a:t>
                      </a:r>
                      <a:endParaRPr sz="900">
                        <a:latin typeface="Microsoft JhengHei"/>
                        <a:cs typeface="Microsoft JhengHei"/>
                      </a:endParaRPr>
                    </a:p>
                  </a:txBody>
                  <a:tcPr marL="0" marR="0" marT="73025" marB="0">
                    <a:lnT w="9525">
                      <a:solidFill>
                        <a:srgbClr val="AAAAAA"/>
                      </a:solidFill>
                      <a:prstDash val="solid"/>
                    </a:lnT>
                  </a:tcPr>
                </a:tc>
                <a:tc>
                  <a:txBody>
                    <a:bodyPr/>
                    <a:lstStyle/>
                    <a:p>
                      <a:pPr>
                        <a:lnSpc>
                          <a:spcPct val="100000"/>
                        </a:lnSpc>
                        <a:spcBef>
                          <a:spcPts val="575"/>
                        </a:spcBef>
                      </a:pPr>
                      <a:endParaRPr sz="900">
                        <a:latin typeface="Times New Roman"/>
                        <a:cs typeface="Times New Roman"/>
                      </a:endParaRPr>
                    </a:p>
                    <a:p>
                      <a:pPr algn="ctr">
                        <a:lnSpc>
                          <a:spcPts val="1075"/>
                        </a:lnSpc>
                      </a:pPr>
                      <a:r>
                        <a:rPr sz="900" spc="-20" dirty="0">
                          <a:latin typeface="Microsoft JhengHei"/>
                          <a:cs typeface="Microsoft JhengHei"/>
                        </a:rPr>
                        <a:t>￥748</a:t>
                      </a:r>
                      <a:endParaRPr sz="900">
                        <a:latin typeface="Microsoft JhengHei"/>
                        <a:cs typeface="Microsoft JhengHei"/>
                      </a:endParaRPr>
                    </a:p>
                  </a:txBody>
                  <a:tcPr marL="0" marR="0" marT="73025" marB="0">
                    <a:lnT w="9525">
                      <a:solidFill>
                        <a:srgbClr val="AAAAAA"/>
                      </a:solidFill>
                      <a:prstDash val="solid"/>
                    </a:lnT>
                  </a:tcPr>
                </a:tc>
                <a:tc>
                  <a:txBody>
                    <a:bodyPr/>
                    <a:lstStyle/>
                    <a:p>
                      <a:pPr>
                        <a:lnSpc>
                          <a:spcPct val="100000"/>
                        </a:lnSpc>
                        <a:spcBef>
                          <a:spcPts val="575"/>
                        </a:spcBef>
                      </a:pPr>
                      <a:endParaRPr sz="900">
                        <a:latin typeface="Times New Roman"/>
                        <a:cs typeface="Times New Roman"/>
                      </a:endParaRPr>
                    </a:p>
                    <a:p>
                      <a:pPr marL="322580">
                        <a:lnSpc>
                          <a:spcPts val="1075"/>
                        </a:lnSpc>
                      </a:pPr>
                      <a:r>
                        <a:rPr sz="900" spc="-10" dirty="0">
                          <a:latin typeface="Microsoft JhengHei"/>
                          <a:cs typeface="Microsoft JhengHei"/>
                        </a:rPr>
                        <a:t>￥1,496</a:t>
                      </a:r>
                      <a:endParaRPr sz="900">
                        <a:latin typeface="Microsoft JhengHei"/>
                        <a:cs typeface="Microsoft JhengHei"/>
                      </a:endParaRPr>
                    </a:p>
                  </a:txBody>
                  <a:tcPr marL="0" marR="0" marT="73025" marB="0">
                    <a:lnT w="9525">
                      <a:solidFill>
                        <a:srgbClr val="AAAAAA"/>
                      </a:solidFill>
                      <a:prstDash val="solid"/>
                    </a:lnT>
                  </a:tcPr>
                </a:tc>
                <a:extLst>
                  <a:ext uri="{0D108BD9-81ED-4DB2-BD59-A6C34878D82A}">
                    <a16:rowId xmlns:a16="http://schemas.microsoft.com/office/drawing/2014/main" val="10001"/>
                  </a:ext>
                </a:extLst>
              </a:tr>
              <a:tr h="161290">
                <a:tc>
                  <a:txBody>
                    <a:bodyPr/>
                    <a:lstStyle/>
                    <a:p>
                      <a:pPr>
                        <a:lnSpc>
                          <a:spcPct val="100000"/>
                        </a:lnSpc>
                      </a:pPr>
                      <a:endParaRPr sz="900">
                        <a:latin typeface="Times New Roman"/>
                        <a:cs typeface="Times New Roman"/>
                      </a:endParaRPr>
                    </a:p>
                  </a:txBody>
                  <a:tcPr marL="0" marR="0" marT="0" marB="0"/>
                </a:tc>
                <a:tc>
                  <a:txBody>
                    <a:bodyPr/>
                    <a:lstStyle/>
                    <a:p>
                      <a:pPr marL="132715">
                        <a:lnSpc>
                          <a:spcPts val="1075"/>
                        </a:lnSpc>
                        <a:spcBef>
                          <a:spcPts val="95"/>
                        </a:spcBef>
                      </a:pPr>
                      <a:r>
                        <a:rPr sz="900" spc="-5" dirty="0">
                          <a:latin typeface="Microsoft JhengHei"/>
                          <a:cs typeface="Microsoft JhengHei"/>
                        </a:rPr>
                        <a:t>日本製 「超厚口」 白色</a:t>
                      </a:r>
                      <a:endParaRPr sz="900">
                        <a:latin typeface="Microsoft JhengHei"/>
                        <a:cs typeface="Microsoft JhengHei"/>
                      </a:endParaRPr>
                    </a:p>
                  </a:txBody>
                  <a:tcPr marL="0" marR="0" marT="12065" marB="0"/>
                </a:tc>
                <a:tc rowSpan="5" gridSpan="4">
                  <a:txBody>
                    <a:bodyPr/>
                    <a:lstStyle/>
                    <a:p>
                      <a:pPr>
                        <a:lnSpc>
                          <a:spcPct val="100000"/>
                        </a:lnSpc>
                      </a:pPr>
                      <a:endParaRPr sz="900">
                        <a:latin typeface="Times New Roman"/>
                        <a:cs typeface="Times New Roman"/>
                      </a:endParaRPr>
                    </a:p>
                  </a:txBody>
                  <a:tcPr marL="0" marR="0" marT="0" marB="0"/>
                </a:tc>
                <a:tc rowSpan="5" hMerge="1">
                  <a:txBody>
                    <a:bodyPr/>
                    <a:lstStyle/>
                    <a:p>
                      <a:endParaRPr/>
                    </a:p>
                  </a:txBody>
                  <a:tcPr marL="0" marR="0" marT="0" marB="0"/>
                </a:tc>
                <a:tc rowSpan="5" hMerge="1">
                  <a:txBody>
                    <a:bodyPr/>
                    <a:lstStyle/>
                    <a:p>
                      <a:endParaRPr/>
                    </a:p>
                  </a:txBody>
                  <a:tcPr marL="0" marR="0" marT="0" marB="0"/>
                </a:tc>
                <a:tc rowSpan="5" hMerge="1">
                  <a:txBody>
                    <a:bodyPr/>
                    <a:lstStyle/>
                    <a:p>
                      <a:endParaRPr/>
                    </a:p>
                  </a:txBody>
                  <a:tcPr marL="0" marR="0" marT="0" marB="0"/>
                </a:tc>
                <a:extLst>
                  <a:ext uri="{0D108BD9-81ED-4DB2-BD59-A6C34878D82A}">
                    <a16:rowId xmlns:a16="http://schemas.microsoft.com/office/drawing/2014/main" val="10002"/>
                  </a:ext>
                </a:extLst>
              </a:tr>
              <a:tr h="161290">
                <a:tc>
                  <a:txBody>
                    <a:bodyPr/>
                    <a:lstStyle/>
                    <a:p>
                      <a:pPr>
                        <a:lnSpc>
                          <a:spcPct val="100000"/>
                        </a:lnSpc>
                      </a:pPr>
                      <a:endParaRPr sz="900">
                        <a:latin typeface="Times New Roman"/>
                        <a:cs typeface="Times New Roman"/>
                      </a:endParaRPr>
                    </a:p>
                  </a:txBody>
                  <a:tcPr marL="0" marR="0" marT="0" marB="0"/>
                </a:tc>
                <a:tc>
                  <a:txBody>
                    <a:bodyPr/>
                    <a:lstStyle/>
                    <a:p>
                      <a:pPr marL="132715">
                        <a:lnSpc>
                          <a:spcPts val="1075"/>
                        </a:lnSpc>
                        <a:spcBef>
                          <a:spcPts val="95"/>
                        </a:spcBef>
                      </a:pPr>
                      <a:r>
                        <a:rPr sz="900" spc="-5" dirty="0">
                          <a:latin typeface="Microsoft JhengHei"/>
                          <a:cs typeface="Microsoft JhengHei"/>
                        </a:rPr>
                        <a:t>両面無地 ハガキサイズ</a:t>
                      </a:r>
                      <a:endParaRPr sz="900">
                        <a:latin typeface="Microsoft JhengHei"/>
                        <a:cs typeface="Microsoft JhengHei"/>
                      </a:endParaRPr>
                    </a:p>
                  </a:txBody>
                  <a:tcPr marL="0" marR="0" marT="12065" marB="0"/>
                </a:tc>
                <a:tc gridSpan="4" vMerge="1">
                  <a:txBody>
                    <a:bodyPr/>
                    <a:lstStyle/>
                    <a:p>
                      <a:endParaRPr/>
                    </a:p>
                  </a:txBody>
                  <a:tcPr marL="0" marR="0" marT="0" marB="0"/>
                </a:tc>
                <a:tc hMerge="1" vMerge="1">
                  <a:txBody>
                    <a:bodyPr/>
                    <a:lstStyle/>
                    <a:p>
                      <a:endParaRPr/>
                    </a:p>
                  </a:txBody>
                  <a:tcPr marL="0" marR="0" marT="0" marB="0"/>
                </a:tc>
                <a:tc hMerge="1" vMerge="1">
                  <a:txBody>
                    <a:bodyPr/>
                    <a:lstStyle/>
                    <a:p>
                      <a:endParaRPr/>
                    </a:p>
                  </a:txBody>
                  <a:tcPr marL="0" marR="0" marT="0" marB="0"/>
                </a:tc>
                <a:tc hMerge="1" vMerge="1">
                  <a:txBody>
                    <a:bodyPr/>
                    <a:lstStyle/>
                    <a:p>
                      <a:endParaRPr/>
                    </a:p>
                  </a:txBody>
                  <a:tcPr marL="0" marR="0" marT="0" marB="0"/>
                </a:tc>
                <a:extLst>
                  <a:ext uri="{0D108BD9-81ED-4DB2-BD59-A6C34878D82A}">
                    <a16:rowId xmlns:a16="http://schemas.microsoft.com/office/drawing/2014/main" val="10003"/>
                  </a:ext>
                </a:extLst>
              </a:tr>
              <a:tr h="161290">
                <a:tc>
                  <a:txBody>
                    <a:bodyPr/>
                    <a:lstStyle/>
                    <a:p>
                      <a:pPr>
                        <a:lnSpc>
                          <a:spcPct val="100000"/>
                        </a:lnSpc>
                      </a:pPr>
                      <a:endParaRPr sz="900">
                        <a:latin typeface="Times New Roman"/>
                        <a:cs typeface="Times New Roman"/>
                      </a:endParaRPr>
                    </a:p>
                  </a:txBody>
                  <a:tcPr marL="0" marR="0" marT="0" marB="0"/>
                </a:tc>
                <a:tc>
                  <a:txBody>
                    <a:bodyPr/>
                    <a:lstStyle/>
                    <a:p>
                      <a:pPr marL="132715">
                        <a:lnSpc>
                          <a:spcPts val="1075"/>
                        </a:lnSpc>
                        <a:spcBef>
                          <a:spcPts val="95"/>
                        </a:spcBef>
                      </a:pPr>
                      <a:r>
                        <a:rPr sz="900" spc="-10" dirty="0">
                          <a:latin typeface="Microsoft JhengHei"/>
                          <a:cs typeface="Microsoft JhengHei"/>
                        </a:rPr>
                        <a:t>用紙 白色度</a:t>
                      </a:r>
                      <a:r>
                        <a:rPr sz="900" spc="-25" dirty="0">
                          <a:latin typeface="Microsoft JhengHei"/>
                          <a:cs typeface="Microsoft JhengHei"/>
                        </a:rPr>
                        <a:t>85%</a:t>
                      </a:r>
                      <a:endParaRPr sz="900">
                        <a:latin typeface="Microsoft JhengHei"/>
                        <a:cs typeface="Microsoft JhengHei"/>
                      </a:endParaRPr>
                    </a:p>
                  </a:txBody>
                  <a:tcPr marL="0" marR="0" marT="12065" marB="0"/>
                </a:tc>
                <a:tc gridSpan="4" vMerge="1">
                  <a:txBody>
                    <a:bodyPr/>
                    <a:lstStyle/>
                    <a:p>
                      <a:endParaRPr/>
                    </a:p>
                  </a:txBody>
                  <a:tcPr marL="0" marR="0" marT="0" marB="0"/>
                </a:tc>
                <a:tc hMerge="1" vMerge="1">
                  <a:txBody>
                    <a:bodyPr/>
                    <a:lstStyle/>
                    <a:p>
                      <a:endParaRPr/>
                    </a:p>
                  </a:txBody>
                  <a:tcPr marL="0" marR="0" marT="0" marB="0"/>
                </a:tc>
                <a:tc hMerge="1" vMerge="1">
                  <a:txBody>
                    <a:bodyPr/>
                    <a:lstStyle/>
                    <a:p>
                      <a:endParaRPr/>
                    </a:p>
                  </a:txBody>
                  <a:tcPr marL="0" marR="0" marT="0" marB="0"/>
                </a:tc>
                <a:tc hMerge="1" vMerge="1">
                  <a:txBody>
                    <a:bodyPr/>
                    <a:lstStyle/>
                    <a:p>
                      <a:endParaRPr/>
                    </a:p>
                  </a:txBody>
                  <a:tcPr marL="0" marR="0" marT="0" marB="0"/>
                </a:tc>
                <a:extLst>
                  <a:ext uri="{0D108BD9-81ED-4DB2-BD59-A6C34878D82A}">
                    <a16:rowId xmlns:a16="http://schemas.microsoft.com/office/drawing/2014/main" val="10004"/>
                  </a:ext>
                </a:extLst>
              </a:tr>
              <a:tr h="161290">
                <a:tc>
                  <a:txBody>
                    <a:bodyPr/>
                    <a:lstStyle/>
                    <a:p>
                      <a:pPr>
                        <a:lnSpc>
                          <a:spcPct val="100000"/>
                        </a:lnSpc>
                      </a:pPr>
                      <a:endParaRPr sz="900">
                        <a:latin typeface="Times New Roman"/>
                        <a:cs typeface="Times New Roman"/>
                      </a:endParaRPr>
                    </a:p>
                  </a:txBody>
                  <a:tcPr marL="0" marR="0" marT="0" marB="0"/>
                </a:tc>
                <a:tc>
                  <a:txBody>
                    <a:bodyPr/>
                    <a:lstStyle/>
                    <a:p>
                      <a:pPr marL="132715">
                        <a:lnSpc>
                          <a:spcPts val="1075"/>
                        </a:lnSpc>
                        <a:spcBef>
                          <a:spcPts val="95"/>
                        </a:spcBef>
                      </a:pPr>
                      <a:r>
                        <a:rPr sz="900" spc="-45" dirty="0">
                          <a:latin typeface="Microsoft JhengHei"/>
                          <a:cs typeface="Microsoft JhengHei"/>
                        </a:rPr>
                        <a:t>紙厚</a:t>
                      </a:r>
                      <a:r>
                        <a:rPr sz="900" spc="-25" dirty="0">
                          <a:latin typeface="Microsoft JhengHei"/>
                          <a:cs typeface="Microsoft JhengHei"/>
                        </a:rPr>
                        <a:t>0.25mm</a:t>
                      </a:r>
                      <a:r>
                        <a:rPr sz="900" spc="5" dirty="0">
                          <a:latin typeface="Microsoft JhengHei"/>
                          <a:cs typeface="Microsoft JhengHei"/>
                        </a:rPr>
                        <a:t> </a:t>
                      </a:r>
                      <a:r>
                        <a:rPr sz="900" spc="-25" dirty="0">
                          <a:latin typeface="Microsoft JhengHei"/>
                          <a:cs typeface="Microsoft JhengHei"/>
                        </a:rPr>
                        <a:t>250</a:t>
                      </a:r>
                      <a:r>
                        <a:rPr sz="900" spc="5" dirty="0">
                          <a:latin typeface="Microsoft JhengHei"/>
                          <a:cs typeface="Microsoft JhengHei"/>
                        </a:rPr>
                        <a:t>枚 </a:t>
                      </a:r>
                      <a:r>
                        <a:rPr sz="900" spc="-10" dirty="0">
                          <a:latin typeface="Microsoft JhengHei"/>
                          <a:cs typeface="Microsoft JhengHei"/>
                        </a:rPr>
                        <a:t>POS...</a:t>
                      </a:r>
                      <a:endParaRPr sz="900">
                        <a:latin typeface="Microsoft JhengHei"/>
                        <a:cs typeface="Microsoft JhengHei"/>
                      </a:endParaRPr>
                    </a:p>
                  </a:txBody>
                  <a:tcPr marL="0" marR="0" marT="12065" marB="0"/>
                </a:tc>
                <a:tc gridSpan="4" vMerge="1">
                  <a:txBody>
                    <a:bodyPr/>
                    <a:lstStyle/>
                    <a:p>
                      <a:endParaRPr/>
                    </a:p>
                  </a:txBody>
                  <a:tcPr marL="0" marR="0" marT="0" marB="0"/>
                </a:tc>
                <a:tc hMerge="1" vMerge="1">
                  <a:txBody>
                    <a:bodyPr/>
                    <a:lstStyle/>
                    <a:p>
                      <a:endParaRPr/>
                    </a:p>
                  </a:txBody>
                  <a:tcPr marL="0" marR="0" marT="0" marB="0"/>
                </a:tc>
                <a:tc hMerge="1" vMerge="1">
                  <a:txBody>
                    <a:bodyPr/>
                    <a:lstStyle/>
                    <a:p>
                      <a:endParaRPr/>
                    </a:p>
                  </a:txBody>
                  <a:tcPr marL="0" marR="0" marT="0" marB="0"/>
                </a:tc>
                <a:tc hMerge="1" vMerge="1">
                  <a:txBody>
                    <a:bodyPr/>
                    <a:lstStyle/>
                    <a:p>
                      <a:endParaRPr/>
                    </a:p>
                  </a:txBody>
                  <a:tcPr marL="0" marR="0" marT="0" marB="0"/>
                </a:tc>
                <a:extLst>
                  <a:ext uri="{0D108BD9-81ED-4DB2-BD59-A6C34878D82A}">
                    <a16:rowId xmlns:a16="http://schemas.microsoft.com/office/drawing/2014/main" val="10005"/>
                  </a:ext>
                </a:extLst>
              </a:tr>
              <a:tr h="156845">
                <a:tc>
                  <a:txBody>
                    <a:bodyPr/>
                    <a:lstStyle/>
                    <a:p>
                      <a:pPr>
                        <a:lnSpc>
                          <a:spcPct val="100000"/>
                        </a:lnSpc>
                      </a:pPr>
                      <a:endParaRPr sz="900">
                        <a:latin typeface="Times New Roman"/>
                        <a:cs typeface="Times New Roman"/>
                      </a:endParaRPr>
                    </a:p>
                  </a:txBody>
                  <a:tcPr marL="0" marR="0" marT="0" marB="0"/>
                </a:tc>
                <a:tc>
                  <a:txBody>
                    <a:bodyPr/>
                    <a:lstStyle/>
                    <a:p>
                      <a:pPr marL="132715">
                        <a:lnSpc>
                          <a:spcPts val="1045"/>
                        </a:lnSpc>
                        <a:spcBef>
                          <a:spcPts val="95"/>
                        </a:spcBef>
                      </a:pPr>
                      <a:r>
                        <a:rPr sz="900" spc="5" dirty="0">
                          <a:latin typeface="Microsoft JhengHei"/>
                          <a:cs typeface="Microsoft JhengHei"/>
                        </a:rPr>
                        <a:t>販売者： </a:t>
                      </a:r>
                      <a:r>
                        <a:rPr sz="900" spc="-10" dirty="0">
                          <a:latin typeface="Microsoft JhengHei"/>
                          <a:cs typeface="Microsoft JhengHei"/>
                        </a:rPr>
                        <a:t>Fujisan-Kikaku</a:t>
                      </a:r>
                      <a:endParaRPr sz="900">
                        <a:latin typeface="Microsoft JhengHei"/>
                        <a:cs typeface="Microsoft JhengHei"/>
                      </a:endParaRPr>
                    </a:p>
                  </a:txBody>
                  <a:tcPr marL="0" marR="0" marT="12065" marB="0"/>
                </a:tc>
                <a:tc gridSpan="4" vMerge="1">
                  <a:txBody>
                    <a:bodyPr/>
                    <a:lstStyle/>
                    <a:p>
                      <a:endParaRPr/>
                    </a:p>
                  </a:txBody>
                  <a:tcPr marL="0" marR="0" marT="0" marB="0"/>
                </a:tc>
                <a:tc hMerge="1" vMerge="1">
                  <a:txBody>
                    <a:bodyPr/>
                    <a:lstStyle/>
                    <a:p>
                      <a:endParaRPr/>
                    </a:p>
                  </a:txBody>
                  <a:tcPr marL="0" marR="0" marT="0" marB="0"/>
                </a:tc>
                <a:tc hMerge="1" vMerge="1">
                  <a:txBody>
                    <a:bodyPr/>
                    <a:lstStyle/>
                    <a:p>
                      <a:endParaRPr/>
                    </a:p>
                  </a:txBody>
                  <a:tcPr marL="0" marR="0" marT="0" marB="0"/>
                </a:tc>
                <a:tc hMerge="1" vMerge="1">
                  <a:txBody>
                    <a:bodyPr/>
                    <a:lstStyle/>
                    <a:p>
                      <a:endParaRPr/>
                    </a:p>
                  </a:txBody>
                  <a:tcPr marL="0" marR="0" marT="0" marB="0"/>
                </a:tc>
                <a:extLst>
                  <a:ext uri="{0D108BD9-81ED-4DB2-BD59-A6C34878D82A}">
                    <a16:rowId xmlns:a16="http://schemas.microsoft.com/office/drawing/2014/main" val="10006"/>
                  </a:ext>
                </a:extLst>
              </a:tr>
            </a:tbl>
          </a:graphicData>
        </a:graphic>
      </p:graphicFrame>
      <p:sp>
        <p:nvSpPr>
          <p:cNvPr id="3" name="object 3"/>
          <p:cNvSpPr/>
          <p:nvPr/>
        </p:nvSpPr>
        <p:spPr>
          <a:xfrm>
            <a:off x="540130" y="5392166"/>
            <a:ext cx="6480175" cy="9525"/>
          </a:xfrm>
          <a:custGeom>
            <a:avLst/>
            <a:gdLst/>
            <a:ahLst/>
            <a:cxnLst/>
            <a:rect l="l" t="t" r="r" b="b"/>
            <a:pathLst>
              <a:path w="6480175" h="9525">
                <a:moveTo>
                  <a:pt x="6479794" y="0"/>
                </a:moveTo>
                <a:lnTo>
                  <a:pt x="0" y="0"/>
                </a:lnTo>
                <a:lnTo>
                  <a:pt x="0" y="9525"/>
                </a:lnTo>
                <a:lnTo>
                  <a:pt x="6479794" y="9525"/>
                </a:lnTo>
                <a:lnTo>
                  <a:pt x="6479794" y="0"/>
                </a:lnTo>
                <a:close/>
              </a:path>
            </a:pathLst>
          </a:custGeom>
          <a:solidFill>
            <a:srgbClr val="AAAAAA"/>
          </a:solidFill>
        </p:spPr>
        <p:txBody>
          <a:bodyPr wrap="square" lIns="0" tIns="0" rIns="0" bIns="0" rtlCol="0"/>
          <a:lstStyle/>
          <a:p>
            <a:endParaRPr/>
          </a:p>
        </p:txBody>
      </p:sp>
      <p:sp>
        <p:nvSpPr>
          <p:cNvPr id="4" name="object 4"/>
          <p:cNvSpPr txBox="1"/>
          <p:nvPr/>
        </p:nvSpPr>
        <p:spPr>
          <a:xfrm>
            <a:off x="3081527" y="329819"/>
            <a:ext cx="711200" cy="299720"/>
          </a:xfrm>
          <a:prstGeom prst="rect">
            <a:avLst/>
          </a:prstGeom>
        </p:spPr>
        <p:txBody>
          <a:bodyPr vert="horz" wrap="square" lIns="0" tIns="12700" rIns="0" bIns="0" rtlCol="0">
            <a:spAutoFit/>
          </a:bodyPr>
          <a:lstStyle/>
          <a:p>
            <a:pPr marL="12700">
              <a:lnSpc>
                <a:spcPct val="100000"/>
              </a:lnSpc>
              <a:spcBef>
                <a:spcPts val="100"/>
              </a:spcBef>
            </a:pPr>
            <a:r>
              <a:rPr sz="1800" spc="-20" dirty="0">
                <a:latin typeface="Microsoft JhengHei"/>
                <a:cs typeface="Microsoft JhengHei"/>
              </a:rPr>
              <a:t>見積書</a:t>
            </a:r>
            <a:endParaRPr sz="1800">
              <a:latin typeface="Microsoft JhengHei"/>
              <a:cs typeface="Microsoft JhengHei"/>
            </a:endParaRPr>
          </a:p>
        </p:txBody>
      </p:sp>
      <p:pic>
        <p:nvPicPr>
          <p:cNvPr id="5" name="object 5"/>
          <p:cNvPicPr/>
          <p:nvPr/>
        </p:nvPicPr>
        <p:blipFill>
          <a:blip r:embed="rId2" cstate="print"/>
          <a:stretch>
            <a:fillRect/>
          </a:stretch>
        </p:blipFill>
        <p:spPr>
          <a:xfrm>
            <a:off x="4967732" y="372044"/>
            <a:ext cx="1562100" cy="265071"/>
          </a:xfrm>
          <a:prstGeom prst="rect">
            <a:avLst/>
          </a:prstGeom>
        </p:spPr>
      </p:pic>
      <p:sp>
        <p:nvSpPr>
          <p:cNvPr id="6" name="object 6"/>
          <p:cNvSpPr/>
          <p:nvPr/>
        </p:nvSpPr>
        <p:spPr>
          <a:xfrm>
            <a:off x="560069" y="6465697"/>
            <a:ext cx="53340" cy="53340"/>
          </a:xfrm>
          <a:custGeom>
            <a:avLst/>
            <a:gdLst/>
            <a:ahLst/>
            <a:cxnLst/>
            <a:rect l="l" t="t" r="r" b="b"/>
            <a:pathLst>
              <a:path w="53340" h="53340">
                <a:moveTo>
                  <a:pt x="26670" y="0"/>
                </a:moveTo>
                <a:lnTo>
                  <a:pt x="16287" y="2095"/>
                </a:lnTo>
                <a:lnTo>
                  <a:pt x="7810" y="7810"/>
                </a:lnTo>
                <a:lnTo>
                  <a:pt x="2095" y="16287"/>
                </a:lnTo>
                <a:lnTo>
                  <a:pt x="0" y="26670"/>
                </a:lnTo>
                <a:lnTo>
                  <a:pt x="2095" y="36978"/>
                </a:lnTo>
                <a:lnTo>
                  <a:pt x="7810" y="45418"/>
                </a:lnTo>
                <a:lnTo>
                  <a:pt x="16287" y="51119"/>
                </a:lnTo>
                <a:lnTo>
                  <a:pt x="26670" y="53213"/>
                </a:lnTo>
                <a:lnTo>
                  <a:pt x="37052" y="51119"/>
                </a:lnTo>
                <a:lnTo>
                  <a:pt x="45529" y="45418"/>
                </a:lnTo>
                <a:lnTo>
                  <a:pt x="51244" y="36978"/>
                </a:lnTo>
                <a:lnTo>
                  <a:pt x="53340" y="26670"/>
                </a:lnTo>
                <a:lnTo>
                  <a:pt x="51244" y="16287"/>
                </a:lnTo>
                <a:lnTo>
                  <a:pt x="45529" y="7810"/>
                </a:lnTo>
                <a:lnTo>
                  <a:pt x="37052" y="2095"/>
                </a:lnTo>
                <a:lnTo>
                  <a:pt x="26670" y="0"/>
                </a:lnTo>
                <a:close/>
              </a:path>
            </a:pathLst>
          </a:custGeom>
          <a:solidFill>
            <a:srgbClr val="000000"/>
          </a:solidFill>
        </p:spPr>
        <p:txBody>
          <a:bodyPr wrap="square" lIns="0" tIns="0" rIns="0" bIns="0" rtlCol="0"/>
          <a:lstStyle/>
          <a:p>
            <a:endParaRPr/>
          </a:p>
        </p:txBody>
      </p:sp>
      <p:sp>
        <p:nvSpPr>
          <p:cNvPr id="7" name="object 7"/>
          <p:cNvSpPr/>
          <p:nvPr/>
        </p:nvSpPr>
        <p:spPr>
          <a:xfrm>
            <a:off x="560069" y="6627114"/>
            <a:ext cx="53340" cy="53340"/>
          </a:xfrm>
          <a:custGeom>
            <a:avLst/>
            <a:gdLst/>
            <a:ahLst/>
            <a:cxnLst/>
            <a:rect l="l" t="t" r="r" b="b"/>
            <a:pathLst>
              <a:path w="53340" h="53340">
                <a:moveTo>
                  <a:pt x="26670" y="0"/>
                </a:moveTo>
                <a:lnTo>
                  <a:pt x="16287" y="2095"/>
                </a:lnTo>
                <a:lnTo>
                  <a:pt x="7810" y="7810"/>
                </a:lnTo>
                <a:lnTo>
                  <a:pt x="2095" y="16287"/>
                </a:lnTo>
                <a:lnTo>
                  <a:pt x="0" y="26669"/>
                </a:lnTo>
                <a:lnTo>
                  <a:pt x="2095" y="37052"/>
                </a:lnTo>
                <a:lnTo>
                  <a:pt x="7810" y="45529"/>
                </a:lnTo>
                <a:lnTo>
                  <a:pt x="16287" y="51244"/>
                </a:lnTo>
                <a:lnTo>
                  <a:pt x="26670" y="53339"/>
                </a:lnTo>
                <a:lnTo>
                  <a:pt x="37052" y="51244"/>
                </a:lnTo>
                <a:lnTo>
                  <a:pt x="45529" y="45529"/>
                </a:lnTo>
                <a:lnTo>
                  <a:pt x="51244" y="37052"/>
                </a:lnTo>
                <a:lnTo>
                  <a:pt x="53340" y="26669"/>
                </a:lnTo>
                <a:lnTo>
                  <a:pt x="51244" y="16287"/>
                </a:lnTo>
                <a:lnTo>
                  <a:pt x="45529" y="7810"/>
                </a:lnTo>
                <a:lnTo>
                  <a:pt x="37052" y="2095"/>
                </a:lnTo>
                <a:lnTo>
                  <a:pt x="26670" y="0"/>
                </a:lnTo>
                <a:close/>
              </a:path>
            </a:pathLst>
          </a:custGeom>
          <a:solidFill>
            <a:srgbClr val="000000"/>
          </a:solidFill>
        </p:spPr>
        <p:txBody>
          <a:bodyPr wrap="square" lIns="0" tIns="0" rIns="0" bIns="0" rtlCol="0"/>
          <a:lstStyle/>
          <a:p>
            <a:endParaRPr/>
          </a:p>
        </p:txBody>
      </p:sp>
      <p:sp>
        <p:nvSpPr>
          <p:cNvPr id="8" name="object 8"/>
          <p:cNvSpPr txBox="1"/>
          <p:nvPr/>
        </p:nvSpPr>
        <p:spPr>
          <a:xfrm>
            <a:off x="527429" y="1081658"/>
            <a:ext cx="2074039" cy="397225"/>
          </a:xfrm>
          <a:prstGeom prst="rect">
            <a:avLst/>
          </a:prstGeom>
        </p:spPr>
        <p:txBody>
          <a:bodyPr vert="horz" wrap="square" lIns="0" tIns="70485" rIns="0" bIns="0" rtlCol="0">
            <a:spAutoFit/>
          </a:bodyPr>
          <a:lstStyle/>
          <a:p>
            <a:pPr marL="12700">
              <a:lnSpc>
                <a:spcPct val="100000"/>
              </a:lnSpc>
              <a:spcBef>
                <a:spcPts val="555"/>
              </a:spcBef>
            </a:pPr>
            <a:r>
              <a:rPr sz="900" spc="-20" dirty="0">
                <a:latin typeface="Microsoft JhengHei"/>
                <a:cs typeface="Microsoft JhengHei"/>
              </a:rPr>
              <a:t>宛先：</a:t>
            </a:r>
            <a:endParaRPr sz="900" dirty="0">
              <a:latin typeface="Microsoft JhengHei"/>
              <a:cs typeface="Microsoft JhengHei"/>
            </a:endParaRPr>
          </a:p>
          <a:p>
            <a:pPr marL="12700" marR="5080">
              <a:lnSpc>
                <a:spcPct val="117700"/>
              </a:lnSpc>
              <a:spcBef>
                <a:spcPts val="270"/>
              </a:spcBef>
            </a:pPr>
            <a:r>
              <a:rPr lang="ja-JP" altLang="en-US" sz="900" spc="-5" dirty="0">
                <a:latin typeface="Microsoft JhengHei"/>
                <a:cs typeface="Microsoft JhengHei"/>
              </a:rPr>
              <a:t>公益社団法人岸和田青年会議所　御中</a:t>
            </a:r>
            <a:endParaRPr lang="en-US" sz="900" spc="-5" dirty="0">
              <a:latin typeface="Microsoft JhengHei"/>
              <a:cs typeface="Microsoft JhengHei"/>
            </a:endParaRPr>
          </a:p>
        </p:txBody>
      </p:sp>
      <p:sp>
        <p:nvSpPr>
          <p:cNvPr id="14" name="object 14"/>
          <p:cNvSpPr txBox="1">
            <a:spLocks noGrp="1"/>
          </p:cNvSpPr>
          <p:nvPr>
            <p:ph type="ftr" sz="quarter" idx="5"/>
          </p:nvPr>
        </p:nvSpPr>
        <p:spPr>
          <a:prstGeom prst="rect">
            <a:avLst/>
          </a:prstGeom>
        </p:spPr>
        <p:txBody>
          <a:bodyPr vert="horz" wrap="square" lIns="0" tIns="20320" rIns="0" bIns="0" rtlCol="0">
            <a:spAutoFit/>
          </a:bodyPr>
          <a:lstStyle/>
          <a:p>
            <a:pPr marL="12700">
              <a:lnSpc>
                <a:spcPct val="100000"/>
              </a:lnSpc>
              <a:spcBef>
                <a:spcPts val="160"/>
              </a:spcBef>
            </a:pPr>
            <a:r>
              <a:rPr spc="-5" dirty="0"/>
              <a:t>見積ページ(</a:t>
            </a:r>
            <a:r>
              <a:rPr spc="-25" dirty="0"/>
              <a:t>1/1)</a:t>
            </a:r>
          </a:p>
        </p:txBody>
      </p:sp>
      <p:sp>
        <p:nvSpPr>
          <p:cNvPr id="9" name="object 9"/>
          <p:cNvSpPr txBox="1"/>
          <p:nvPr/>
        </p:nvSpPr>
        <p:spPr>
          <a:xfrm>
            <a:off x="527430" y="1812290"/>
            <a:ext cx="2654300" cy="1016635"/>
          </a:xfrm>
          <a:prstGeom prst="rect">
            <a:avLst/>
          </a:prstGeom>
        </p:spPr>
        <p:txBody>
          <a:bodyPr vert="horz" wrap="square" lIns="0" tIns="35560" rIns="0" bIns="0" rtlCol="0">
            <a:spAutoFit/>
          </a:bodyPr>
          <a:lstStyle/>
          <a:p>
            <a:pPr marL="12700">
              <a:lnSpc>
                <a:spcPct val="100000"/>
              </a:lnSpc>
              <a:spcBef>
                <a:spcPts val="280"/>
              </a:spcBef>
            </a:pPr>
            <a:r>
              <a:rPr sz="900" spc="-10" dirty="0">
                <a:latin typeface="Microsoft JhengHei"/>
                <a:cs typeface="Microsoft JhengHei"/>
              </a:rPr>
              <a:t>合計(税込)：</a:t>
            </a:r>
            <a:endParaRPr sz="900">
              <a:latin typeface="Microsoft JhengHei"/>
              <a:cs typeface="Microsoft JhengHei"/>
            </a:endParaRPr>
          </a:p>
          <a:p>
            <a:pPr marL="12700">
              <a:lnSpc>
                <a:spcPct val="100000"/>
              </a:lnSpc>
              <a:spcBef>
                <a:spcPts val="630"/>
              </a:spcBef>
            </a:pPr>
            <a:r>
              <a:rPr sz="3150" spc="-10" dirty="0">
                <a:latin typeface="Microsoft JhengHei"/>
                <a:cs typeface="Microsoft JhengHei"/>
              </a:rPr>
              <a:t>￥1,496</a:t>
            </a:r>
            <a:endParaRPr sz="3150">
              <a:latin typeface="Microsoft JhengHei"/>
              <a:cs typeface="Microsoft JhengHei"/>
            </a:endParaRPr>
          </a:p>
          <a:p>
            <a:pPr marL="12700">
              <a:lnSpc>
                <a:spcPct val="100000"/>
              </a:lnSpc>
              <a:spcBef>
                <a:spcPts val="1050"/>
              </a:spcBef>
            </a:pPr>
            <a:r>
              <a:rPr sz="900" spc="-5" dirty="0">
                <a:latin typeface="Microsoft JhengHei"/>
                <a:cs typeface="Microsoft JhengHei"/>
              </a:rPr>
              <a:t>配送料および手数料が適用される場合があります。</a:t>
            </a:r>
            <a:endParaRPr sz="900">
              <a:latin typeface="Microsoft JhengHei"/>
              <a:cs typeface="Microsoft JhengHei"/>
            </a:endParaRPr>
          </a:p>
        </p:txBody>
      </p:sp>
      <p:sp>
        <p:nvSpPr>
          <p:cNvPr id="10" name="object 10"/>
          <p:cNvSpPr txBox="1"/>
          <p:nvPr/>
        </p:nvSpPr>
        <p:spPr>
          <a:xfrm>
            <a:off x="3863975" y="5590540"/>
            <a:ext cx="2654300" cy="386715"/>
          </a:xfrm>
          <a:prstGeom prst="rect">
            <a:avLst/>
          </a:prstGeom>
        </p:spPr>
        <p:txBody>
          <a:bodyPr vert="horz" wrap="square" lIns="0" tIns="12700" rIns="0" bIns="0" rtlCol="0">
            <a:spAutoFit/>
          </a:bodyPr>
          <a:lstStyle/>
          <a:p>
            <a:pPr marL="12700" marR="5080" indent="1351915">
              <a:lnSpc>
                <a:spcPct val="131600"/>
              </a:lnSpc>
              <a:spcBef>
                <a:spcPts val="100"/>
              </a:spcBef>
            </a:pPr>
            <a:r>
              <a:rPr sz="900" spc="-20" dirty="0">
                <a:latin typeface="Microsoft JhengHei"/>
                <a:cs typeface="Microsoft JhengHei"/>
              </a:rPr>
              <a:t>合計金額(税込</a:t>
            </a:r>
            <a:r>
              <a:rPr sz="900" spc="-10" dirty="0">
                <a:latin typeface="Microsoft JhengHei"/>
                <a:cs typeface="Microsoft JhengHei"/>
              </a:rPr>
              <a:t>)：￥1,496</a:t>
            </a:r>
            <a:r>
              <a:rPr sz="900" spc="-5" dirty="0">
                <a:latin typeface="Microsoft JhengHei"/>
                <a:cs typeface="Microsoft JhengHei"/>
              </a:rPr>
              <a:t>配送料および手数料が適用される場合があります。</a:t>
            </a:r>
            <a:endParaRPr sz="900">
              <a:latin typeface="Microsoft JhengHei"/>
              <a:cs typeface="Microsoft JhengHei"/>
            </a:endParaRPr>
          </a:p>
        </p:txBody>
      </p:sp>
      <p:sp>
        <p:nvSpPr>
          <p:cNvPr id="11" name="object 11"/>
          <p:cNvSpPr txBox="1"/>
          <p:nvPr/>
        </p:nvSpPr>
        <p:spPr>
          <a:xfrm>
            <a:off x="707390" y="6402451"/>
            <a:ext cx="3937000" cy="348615"/>
          </a:xfrm>
          <a:prstGeom prst="rect">
            <a:avLst/>
          </a:prstGeom>
        </p:spPr>
        <p:txBody>
          <a:bodyPr vert="horz" wrap="square" lIns="0" tIns="36830" rIns="0" bIns="0" rtlCol="0">
            <a:spAutoFit/>
          </a:bodyPr>
          <a:lstStyle/>
          <a:p>
            <a:pPr marL="12700">
              <a:lnSpc>
                <a:spcPct val="100000"/>
              </a:lnSpc>
              <a:spcBef>
                <a:spcPts val="290"/>
              </a:spcBef>
            </a:pPr>
            <a:r>
              <a:rPr sz="900" spc="-5" dirty="0">
                <a:latin typeface="Microsoft JhengHei"/>
                <a:cs typeface="Microsoft JhengHei"/>
              </a:rPr>
              <a:t>価格および在庫状況は商品の購入時点で変更される場合があります。</a:t>
            </a:r>
            <a:endParaRPr sz="900">
              <a:latin typeface="Microsoft JhengHei"/>
              <a:cs typeface="Microsoft JhengHei"/>
            </a:endParaRPr>
          </a:p>
          <a:p>
            <a:pPr marL="12700">
              <a:lnSpc>
                <a:spcPct val="100000"/>
              </a:lnSpc>
              <a:spcBef>
                <a:spcPts val="190"/>
              </a:spcBef>
            </a:pPr>
            <a:r>
              <a:rPr sz="900" spc="-5" dirty="0">
                <a:latin typeface="Microsoft JhengHei"/>
                <a:cs typeface="Microsoft JhengHei"/>
              </a:rPr>
              <a:t>注文確定時に適用される割引( セール品、クーポンなど )は反映されません。</a:t>
            </a:r>
            <a:endParaRPr sz="900">
              <a:latin typeface="Microsoft JhengHei"/>
              <a:cs typeface="Microsoft JhengHei"/>
            </a:endParaRPr>
          </a:p>
        </p:txBody>
      </p:sp>
      <p:sp>
        <p:nvSpPr>
          <p:cNvPr id="12" name="object 12"/>
          <p:cNvSpPr txBox="1"/>
          <p:nvPr/>
        </p:nvSpPr>
        <p:spPr>
          <a:xfrm>
            <a:off x="4955032" y="1081658"/>
            <a:ext cx="1353820" cy="416559"/>
          </a:xfrm>
          <a:prstGeom prst="rect">
            <a:avLst/>
          </a:prstGeom>
        </p:spPr>
        <p:txBody>
          <a:bodyPr vert="horz" wrap="square" lIns="0" tIns="12700" rIns="0" bIns="0" rtlCol="0">
            <a:spAutoFit/>
          </a:bodyPr>
          <a:lstStyle/>
          <a:p>
            <a:pPr marL="12700" marR="5080">
              <a:lnSpc>
                <a:spcPct val="142400"/>
              </a:lnSpc>
              <a:spcBef>
                <a:spcPts val="100"/>
              </a:spcBef>
            </a:pPr>
            <a:r>
              <a:rPr sz="900" spc="-15" dirty="0">
                <a:latin typeface="Microsoft JhengHei"/>
                <a:cs typeface="Microsoft JhengHei"/>
              </a:rPr>
              <a:t>発行日：</a:t>
            </a:r>
            <a:r>
              <a:rPr sz="900" spc="500" dirty="0">
                <a:latin typeface="Microsoft JhengHei"/>
                <a:cs typeface="Microsoft JhengHei"/>
              </a:rPr>
              <a:t>        </a:t>
            </a:r>
            <a:r>
              <a:rPr sz="900" spc="-25" dirty="0">
                <a:latin typeface="Microsoft JhengHei"/>
                <a:cs typeface="Microsoft JhengHei"/>
              </a:rPr>
              <a:t>2024</a:t>
            </a:r>
            <a:r>
              <a:rPr sz="900" spc="-35" dirty="0">
                <a:latin typeface="Microsoft JhengHei"/>
                <a:cs typeface="Microsoft JhengHei"/>
              </a:rPr>
              <a:t>年</a:t>
            </a:r>
            <a:r>
              <a:rPr sz="900" spc="-25" dirty="0">
                <a:latin typeface="Microsoft JhengHei"/>
                <a:cs typeface="Microsoft JhengHei"/>
              </a:rPr>
              <a:t>10</a:t>
            </a:r>
            <a:r>
              <a:rPr sz="900" spc="-35" dirty="0">
                <a:latin typeface="Microsoft JhengHei"/>
                <a:cs typeface="Microsoft JhengHei"/>
              </a:rPr>
              <a:t>月</a:t>
            </a:r>
            <a:r>
              <a:rPr sz="900" spc="-25" dirty="0">
                <a:latin typeface="Microsoft JhengHei"/>
                <a:cs typeface="Microsoft JhengHei"/>
              </a:rPr>
              <a:t>10</a:t>
            </a:r>
            <a:r>
              <a:rPr sz="900" spc="40" dirty="0">
                <a:latin typeface="Microsoft JhengHei"/>
                <a:cs typeface="Microsoft JhengHei"/>
              </a:rPr>
              <a:t>日 </a:t>
            </a:r>
            <a:r>
              <a:rPr sz="900" spc="-20" dirty="0">
                <a:latin typeface="Microsoft JhengHei"/>
                <a:cs typeface="Microsoft JhengHei"/>
              </a:rPr>
              <a:t>15:21:18</a:t>
            </a:r>
            <a:endParaRPr sz="900">
              <a:latin typeface="Microsoft JhengHei"/>
              <a:cs typeface="Microsoft JhengHei"/>
            </a:endParaRPr>
          </a:p>
        </p:txBody>
      </p:sp>
      <p:sp>
        <p:nvSpPr>
          <p:cNvPr id="13" name="object 13"/>
          <p:cNvSpPr txBox="1"/>
          <p:nvPr/>
        </p:nvSpPr>
        <p:spPr>
          <a:xfrm>
            <a:off x="4955032" y="1615566"/>
            <a:ext cx="1397000" cy="1098550"/>
          </a:xfrm>
          <a:prstGeom prst="rect">
            <a:avLst/>
          </a:prstGeom>
        </p:spPr>
        <p:txBody>
          <a:bodyPr vert="horz" wrap="square" lIns="0" tIns="70485" rIns="0" bIns="0" rtlCol="0">
            <a:spAutoFit/>
          </a:bodyPr>
          <a:lstStyle/>
          <a:p>
            <a:pPr marL="12700">
              <a:lnSpc>
                <a:spcPct val="100000"/>
              </a:lnSpc>
              <a:spcBef>
                <a:spcPts val="555"/>
              </a:spcBef>
            </a:pPr>
            <a:r>
              <a:rPr sz="900" spc="-15" dirty="0">
                <a:latin typeface="Microsoft JhengHei"/>
                <a:cs typeface="Microsoft JhengHei"/>
              </a:rPr>
              <a:t>発行者：</a:t>
            </a:r>
            <a:endParaRPr sz="900">
              <a:latin typeface="Microsoft JhengHei"/>
              <a:cs typeface="Microsoft JhengHei"/>
            </a:endParaRPr>
          </a:p>
          <a:p>
            <a:pPr marL="12700" marR="5080">
              <a:lnSpc>
                <a:spcPct val="117700"/>
              </a:lnSpc>
              <a:spcBef>
                <a:spcPts val="270"/>
              </a:spcBef>
            </a:pPr>
            <a:r>
              <a:rPr sz="900" spc="-5" dirty="0">
                <a:latin typeface="Microsoft JhengHei"/>
                <a:cs typeface="Microsoft JhengHei"/>
              </a:rPr>
              <a:t>アマゾンジャパン合同会社</a:t>
            </a:r>
            <a:r>
              <a:rPr sz="900" spc="500" dirty="0">
                <a:latin typeface="Microsoft JhengHei"/>
                <a:cs typeface="Microsoft JhengHei"/>
              </a:rPr>
              <a:t> </a:t>
            </a:r>
            <a:r>
              <a:rPr sz="900" spc="-45" dirty="0">
                <a:latin typeface="Microsoft JhengHei"/>
                <a:cs typeface="Microsoft JhengHei"/>
              </a:rPr>
              <a:t>153-</a:t>
            </a:r>
            <a:r>
              <a:rPr sz="900" spc="-30" dirty="0">
                <a:latin typeface="Microsoft JhengHei"/>
                <a:cs typeface="Microsoft JhengHei"/>
              </a:rPr>
              <a:t>0064</a:t>
            </a:r>
            <a:r>
              <a:rPr sz="900" spc="-10" dirty="0">
                <a:latin typeface="Microsoft JhengHei"/>
                <a:cs typeface="Microsoft JhengHei"/>
              </a:rPr>
              <a:t> 東京都 目黒区</a:t>
            </a:r>
            <a:endParaRPr sz="900">
              <a:latin typeface="Microsoft JhengHei"/>
              <a:cs typeface="Microsoft JhengHei"/>
            </a:endParaRPr>
          </a:p>
          <a:p>
            <a:pPr marL="12700">
              <a:lnSpc>
                <a:spcPct val="100000"/>
              </a:lnSpc>
              <a:spcBef>
                <a:spcPts val="190"/>
              </a:spcBef>
            </a:pPr>
            <a:r>
              <a:rPr sz="900" spc="10" dirty="0">
                <a:latin typeface="Microsoft JhengHei"/>
                <a:cs typeface="Microsoft JhengHei"/>
              </a:rPr>
              <a:t>下目黒 </a:t>
            </a:r>
            <a:r>
              <a:rPr sz="900" spc="-65" dirty="0">
                <a:latin typeface="Microsoft JhengHei"/>
                <a:cs typeface="Microsoft JhengHei"/>
              </a:rPr>
              <a:t>1-8-</a:t>
            </a:r>
            <a:r>
              <a:rPr sz="900" spc="-50" dirty="0">
                <a:latin typeface="Microsoft JhengHei"/>
                <a:cs typeface="Microsoft JhengHei"/>
              </a:rPr>
              <a:t>1</a:t>
            </a:r>
            <a:endParaRPr sz="900">
              <a:latin typeface="Microsoft JhengHei"/>
              <a:cs typeface="Microsoft JhengHei"/>
            </a:endParaRPr>
          </a:p>
          <a:p>
            <a:pPr marL="12700">
              <a:lnSpc>
                <a:spcPct val="100000"/>
              </a:lnSpc>
              <a:spcBef>
                <a:spcPts val="190"/>
              </a:spcBef>
            </a:pPr>
            <a:r>
              <a:rPr sz="900" dirty="0">
                <a:latin typeface="Microsoft JhengHei"/>
                <a:cs typeface="Microsoft JhengHei"/>
              </a:rPr>
              <a:t>ARCO</a:t>
            </a:r>
            <a:r>
              <a:rPr sz="900" spc="20" dirty="0">
                <a:latin typeface="Microsoft JhengHei"/>
                <a:cs typeface="Microsoft JhengHei"/>
              </a:rPr>
              <a:t> </a:t>
            </a:r>
            <a:r>
              <a:rPr sz="900" spc="-20" dirty="0">
                <a:latin typeface="Microsoft JhengHei"/>
                <a:cs typeface="Microsoft JhengHei"/>
              </a:rPr>
              <a:t>Tower</a:t>
            </a:r>
            <a:r>
              <a:rPr sz="900" spc="25" dirty="0">
                <a:latin typeface="Microsoft JhengHei"/>
                <a:cs typeface="Microsoft JhengHei"/>
              </a:rPr>
              <a:t> </a:t>
            </a:r>
            <a:r>
              <a:rPr sz="900" spc="-10" dirty="0">
                <a:latin typeface="Microsoft JhengHei"/>
                <a:cs typeface="Microsoft JhengHei"/>
              </a:rPr>
              <a:t>Annex</a:t>
            </a:r>
            <a:endParaRPr sz="900">
              <a:latin typeface="Microsoft JhengHei"/>
              <a:cs typeface="Microsoft JhengHei"/>
            </a:endParaRPr>
          </a:p>
          <a:p>
            <a:pPr marL="12700">
              <a:lnSpc>
                <a:spcPct val="100000"/>
              </a:lnSpc>
              <a:spcBef>
                <a:spcPts val="475"/>
              </a:spcBef>
            </a:pPr>
            <a:r>
              <a:rPr sz="900" spc="-10" dirty="0">
                <a:latin typeface="Microsoft JhengHei"/>
                <a:cs typeface="Microsoft JhengHei"/>
                <a:hlinkClick r:id="rId3"/>
              </a:rPr>
              <a:t>www.amazon.co.jp</a:t>
            </a:r>
            <a:endParaRPr sz="900">
              <a:latin typeface="Microsoft JhengHei"/>
              <a:cs typeface="Microsoft JhengHei"/>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00"/>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TotalTime>
  <Words>116</Words>
  <Application>Microsoft Office PowerPoint</Application>
  <PresentationFormat>ユーザー設定</PresentationFormat>
  <Paragraphs>45</Paragraphs>
  <Slides>1</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1</vt:i4>
      </vt:variant>
    </vt:vector>
  </HeadingPairs>
  <TitlesOfParts>
    <vt:vector size="5" baseType="lpstr">
      <vt:lpstr>Microsoft JhengHei</vt:lpstr>
      <vt:lpstr>Calibri</vt:lpstr>
      <vt:lpstr>Times New Roman</vt:lpstr>
      <vt:lpstr>Office Theme</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Kazushige Nakade</dc:creator>
  <cp:lastModifiedBy>Kazushige Nakade</cp:lastModifiedBy>
  <cp:revision>1</cp:revision>
  <dcterms:created xsi:type="dcterms:W3CDTF">2024-10-10T06:26:39Z</dcterms:created>
  <dcterms:modified xsi:type="dcterms:W3CDTF">2024-10-10T06:28:32Z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2024-10-10T00:00:00Z</vt:filetime>
  </property>
  <property fmtid="{D5CDD505-2E9C-101B-9397-08002B2CF9AE}" pid="3" name="LastSaved">
    <vt:filetime>2024-10-10T00:00:00Z</vt:filetime>
  </property>
  <property fmtid="{D5CDD505-2E9C-101B-9397-08002B2CF9AE}" pid="4" name="Producer">
    <vt:lpwstr>iText 2.0.8 (by lowagie.com)</vt:lpwstr>
  </property>
</Properties>
</file>