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140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D5F20-C3E9-4B9E-A4FD-02FB5C5BA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2FAF576-A8CA-4FF9-8D64-7AB532A57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BBB844-D002-4B69-84EF-160BE96C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74FA68-3D67-4D61-858D-261A877E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7FF267-1391-4380-94A2-C3ADD44D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2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77C720-FA17-4B38-8054-7ACEE2F3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1AB0F7-C807-4E36-9375-138699BE3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267987-2E2B-46BF-8757-4E6D0D08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7FE2AE-2D0E-42E2-9D99-9DE45C79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67E235-8554-47DD-9F3B-FE6FAFDB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44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83F18E4-8E20-4937-833C-4EBA02D13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875C12-E24E-479B-B22F-D8B72356A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95E68-391A-48FC-AF05-55085CF0C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706C6-BDB9-4D21-B8AF-241B940B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651315-E365-43E5-8A98-D934DFFE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75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5969C-237F-44AC-BD63-F39F8DCB5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75B6C3-83B7-4CD4-9BD3-49BBCE00A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E75C13-2E12-4A3B-9B97-565DB7B2A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1E9623-67B9-4716-8E91-F550C54D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07DB-6B82-4F14-9725-613BFA6F7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4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5F347-F8E7-4C47-A2FD-4058A09F5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1043B5-DC4C-449B-90AD-168819F2D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8B35C1-2A7F-4B3E-BE2C-C9178FC5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62F653-3F5D-4A45-9613-8A35AE4BD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8BB8E9-7864-4CBA-8042-5EB2CE6CC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85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D9CB36-B1B6-4B96-9D2E-5ADD37CC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0E3B36-5CE9-4E23-A74A-371F00805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D9F3D3-2C16-4CD1-8C21-89B0418EC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F0052-8A58-41BA-9E9F-6E39ABEA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B72654-A158-44DF-9003-5EA62FC4B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A55B51-70B7-4FB1-9DB8-2EE64BF0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98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4673F-C38E-497D-8198-2E27383F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311C5C-59ED-4EAE-9C80-F632B8D36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1B267A-FF8A-4018-ABF6-5D1356C22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AF29A5-4ABB-42FF-A680-5DC3A42D6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63F369-9902-4580-A85C-F7AD1B0B5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38B4A2-BD74-40ED-86D9-E58A8582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359DE1-F4B6-4ED8-92BC-62C4C635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0FE84F-9C3C-46C3-900B-95D2933F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27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145169-85B7-4F75-B87F-CF529CA3C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72EC46-3A51-4DFA-ADCD-B6F912152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2F5D7D-A774-4887-84BB-7ECA9842B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292F724-F7D4-4F87-BE3B-81AFA0E7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88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39B53D7-9C79-4FF3-BBEA-927D6DADD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89E32FA-8A2A-44F2-85C5-7D8E75E1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955142-8F31-4C28-BE31-7B4BCAED8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1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ADCB9F-4307-42A0-8B7A-160FF569A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A2D289-FA66-468B-AFC9-AB57CD771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800393-176E-4563-BF1C-F501C5C58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EF7B7E-49D0-48C5-BD5C-1EDD1BD1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A61C37-FDAD-48AE-9AD9-3EA8FA4A3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468A9D-6B87-4C17-98CF-4DBBBCF9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16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8FCF7F-E0FB-48A6-9E46-EA526D019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98B148C-C72A-402E-A64A-B7F036703B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92A91A-56C3-47A7-A3EB-6D1A29040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ECECD0-47EE-49CD-A463-A71D017CA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070031-707E-455B-972B-56FE058D8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6AA801-9F3B-4843-9D7B-0F2E9948C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D138B65-7C56-4F23-BA9F-C258B13A4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779EC2-8745-4EDC-A887-7880C32B9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7DC3A5-EF27-419B-9F9F-F468B44FD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F755C-1054-440A-ABAF-1F4E9FCAB25A}" type="datetimeFigureOut">
              <a:rPr kumimoji="1" lang="ja-JP" altLang="en-US" smtClean="0"/>
              <a:t>2021/7/21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262E5D-1463-4CFD-BD59-40694F70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5353C1-CC58-4E3F-8487-8134FC2EE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F3576-A266-40EB-9A43-D49C667A2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09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0.jp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697FE1-5E97-460F-AD57-AB428759D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22632"/>
            <a:ext cx="9144000" cy="1316037"/>
          </a:xfrm>
        </p:spPr>
        <p:txBody>
          <a:bodyPr>
            <a:normAutofit/>
          </a:bodyPr>
          <a:lstStyle/>
          <a:p>
            <a:r>
              <a:rPr kumimoji="1" lang="ja-JP" altLang="en-US" sz="8800" dirty="0">
                <a:latin typeface="CRPＣ＆Ｇブーケ" panose="03000800000000000000" pitchFamily="66" charset="-128"/>
                <a:ea typeface="CRPＣ＆Ｇブーケ" panose="03000800000000000000" pitchFamily="66" charset="-128"/>
              </a:rPr>
              <a:t>サバイバルゲーム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8113C82-BC99-40C0-8739-42F9CACB9DB7}"/>
              </a:ext>
            </a:extLst>
          </p:cNvPr>
          <p:cNvSpPr txBox="1">
            <a:spLocks/>
          </p:cNvSpPr>
          <p:nvPr/>
        </p:nvSpPr>
        <p:spPr>
          <a:xfrm>
            <a:off x="1524000" y="3261313"/>
            <a:ext cx="9144000" cy="13160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800" dirty="0">
                <a:latin typeface="CRPＣ＆Ｇブーケ" panose="03000800000000000000" pitchFamily="66" charset="-128"/>
                <a:ea typeface="CRPＣ＆Ｇブーケ" panose="03000800000000000000" pitchFamily="66" charset="-128"/>
              </a:rPr>
              <a:t>ルールブック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8697535-2EEA-40F4-8F4E-DA199616F4A7}"/>
              </a:ext>
            </a:extLst>
          </p:cNvPr>
          <p:cNvSpPr txBox="1">
            <a:spLocks/>
          </p:cNvSpPr>
          <p:nvPr/>
        </p:nvSpPr>
        <p:spPr>
          <a:xfrm>
            <a:off x="2425148" y="4899994"/>
            <a:ext cx="9144000" cy="13160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4000" dirty="0">
                <a:latin typeface="CRPＣ＆Ｇブーケ" panose="03000800000000000000" pitchFamily="66" charset="-128"/>
                <a:ea typeface="CRPＣ＆Ｇブーケ" panose="03000800000000000000" pitchFamily="66" charset="-128"/>
              </a:rPr>
              <a:t>２０２１年　会員委員開発委員会</a:t>
            </a:r>
          </a:p>
        </p:txBody>
      </p:sp>
    </p:spTree>
    <p:extLst>
      <p:ext uri="{BB962C8B-B14F-4D97-AF65-F5344CB8AC3E}">
        <p14:creationId xmlns:p14="http://schemas.microsoft.com/office/powerpoint/2010/main" val="171514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図 1038">
            <a:extLst>
              <a:ext uri="{FF2B5EF4-FFF2-40B4-BE49-F238E27FC236}">
                <a16:creationId xmlns:a16="http://schemas.microsoft.com/office/drawing/2014/main" id="{4FBCF01D-F0A8-4989-A04C-A9C7992DB3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723" y="21559"/>
            <a:ext cx="1600859" cy="1262543"/>
          </a:xfrm>
          <a:prstGeom prst="rect">
            <a:avLst/>
          </a:prstGeom>
        </p:spPr>
      </p:pic>
      <p:pic>
        <p:nvPicPr>
          <p:cNvPr id="1052" name="図 1051">
            <a:extLst>
              <a:ext uri="{FF2B5EF4-FFF2-40B4-BE49-F238E27FC236}">
                <a16:creationId xmlns:a16="http://schemas.microsoft.com/office/drawing/2014/main" id="{E5FB9309-4BC3-4B09-9411-26D8604D9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757" y="979832"/>
            <a:ext cx="3935841" cy="8685151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46363EC0-A0C3-4F86-ACBA-1744A78ADA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4300" y="848603"/>
            <a:ext cx="2860387" cy="5864979"/>
          </a:xfrm>
          <a:prstGeom prst="rect">
            <a:avLst/>
          </a:prstGeom>
        </p:spPr>
      </p:pic>
      <p:sp>
        <p:nvSpPr>
          <p:cNvPr id="1034" name="正方形/長方形 1033">
            <a:extLst>
              <a:ext uri="{FF2B5EF4-FFF2-40B4-BE49-F238E27FC236}">
                <a16:creationId xmlns:a16="http://schemas.microsoft.com/office/drawing/2014/main" id="{B3F1A8CA-32C4-4685-9204-C2455C8034F5}"/>
              </a:ext>
            </a:extLst>
          </p:cNvPr>
          <p:cNvSpPr/>
          <p:nvPr/>
        </p:nvSpPr>
        <p:spPr>
          <a:xfrm>
            <a:off x="159025" y="144418"/>
            <a:ext cx="8015843" cy="65911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97F7F53-82B9-433D-9D59-F3D4654D47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41" y="219719"/>
            <a:ext cx="1380744" cy="1036320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FF35FE2E-15D9-4F95-9525-155159D82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2908" y="12087"/>
            <a:ext cx="1179444" cy="1281488"/>
          </a:xfrm>
        </p:spPr>
        <p:txBody>
          <a:bodyPr anchor="ctr">
            <a:normAutofit/>
          </a:bodyPr>
          <a:lstStyle/>
          <a:p>
            <a:pPr>
              <a:lnSpc>
                <a:spcPct val="160000"/>
              </a:lnSpc>
            </a:pPr>
            <a:r>
              <a:rPr kumimoji="1" lang="ja-JP" altLang="en-US" sz="3600" b="1" dirty="0">
                <a:latin typeface="ＤＦＧまるもじ体W9" panose="040F0900010101010101" pitchFamily="50" charset="-128"/>
                <a:ea typeface="ＤＦＧまるもじ体W9" panose="040F0900010101010101" pitchFamily="50" charset="-128"/>
              </a:rPr>
              <a:t>服装</a:t>
            </a:r>
          </a:p>
        </p:txBody>
      </p:sp>
      <p:grpSp>
        <p:nvGrpSpPr>
          <p:cNvPr id="1047" name="グループ化 1046">
            <a:extLst>
              <a:ext uri="{FF2B5EF4-FFF2-40B4-BE49-F238E27FC236}">
                <a16:creationId xmlns:a16="http://schemas.microsoft.com/office/drawing/2014/main" id="{5907FAFE-9B2E-4D27-8490-5BD625F658ED}"/>
              </a:ext>
            </a:extLst>
          </p:cNvPr>
          <p:cNvGrpSpPr/>
          <p:nvPr/>
        </p:nvGrpSpPr>
        <p:grpSpPr>
          <a:xfrm>
            <a:off x="4925555" y="503259"/>
            <a:ext cx="3121169" cy="799823"/>
            <a:chOff x="4606393" y="262608"/>
            <a:chExt cx="3121169" cy="76153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D4195F7-1947-4717-94CF-0310F48E0283}"/>
                </a:ext>
              </a:extLst>
            </p:cNvPr>
            <p:cNvSpPr txBox="1"/>
            <p:nvPr/>
          </p:nvSpPr>
          <p:spPr>
            <a:xfrm>
              <a:off x="4606393" y="716370"/>
              <a:ext cx="3121169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・キャップ・ニット何でもＯＫです。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426B3BE-0C53-4413-BDD9-47E7F0ADABC3}"/>
                </a:ext>
              </a:extLst>
            </p:cNvPr>
            <p:cNvSpPr txBox="1"/>
            <p:nvPr/>
          </p:nvSpPr>
          <p:spPr>
            <a:xfrm>
              <a:off x="4606393" y="262608"/>
              <a:ext cx="111443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☆帽子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grpSp>
        <p:nvGrpSpPr>
          <p:cNvPr id="1032" name="グループ化 1031">
            <a:extLst>
              <a:ext uri="{FF2B5EF4-FFF2-40B4-BE49-F238E27FC236}">
                <a16:creationId xmlns:a16="http://schemas.microsoft.com/office/drawing/2014/main" id="{9E8764BF-7ED6-4A2C-AC05-9FBED81B8035}"/>
              </a:ext>
            </a:extLst>
          </p:cNvPr>
          <p:cNvGrpSpPr/>
          <p:nvPr/>
        </p:nvGrpSpPr>
        <p:grpSpPr>
          <a:xfrm>
            <a:off x="5111804" y="1655175"/>
            <a:ext cx="2216426" cy="1356206"/>
            <a:chOff x="4787742" y="1561536"/>
            <a:chExt cx="2216426" cy="1356206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D81E082C-8F7F-4D97-BA90-A2FAF5649BA5}"/>
                </a:ext>
              </a:extLst>
            </p:cNvPr>
            <p:cNvSpPr txBox="1"/>
            <p:nvPr/>
          </p:nvSpPr>
          <p:spPr>
            <a:xfrm>
              <a:off x="4787742" y="2394522"/>
              <a:ext cx="2216426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・現地でレンタルします。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準備しなくてＯＫです。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0C2B248-A516-4CE5-8E8F-544D27327DDB}"/>
                </a:ext>
              </a:extLst>
            </p:cNvPr>
            <p:cNvSpPr txBox="1"/>
            <p:nvPr/>
          </p:nvSpPr>
          <p:spPr>
            <a:xfrm>
              <a:off x="4787742" y="1561536"/>
              <a:ext cx="1774126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☆ゴーグル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☆マスク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grpSp>
        <p:nvGrpSpPr>
          <p:cNvPr id="1027" name="グループ化 1026">
            <a:extLst>
              <a:ext uri="{FF2B5EF4-FFF2-40B4-BE49-F238E27FC236}">
                <a16:creationId xmlns:a16="http://schemas.microsoft.com/office/drawing/2014/main" id="{4B9DA0D5-E242-4082-BAA2-B70F6CC4A348}"/>
              </a:ext>
            </a:extLst>
          </p:cNvPr>
          <p:cNvGrpSpPr/>
          <p:nvPr/>
        </p:nvGrpSpPr>
        <p:grpSpPr>
          <a:xfrm>
            <a:off x="5099393" y="3164910"/>
            <a:ext cx="2541735" cy="1195998"/>
            <a:chOff x="5001626" y="3987452"/>
            <a:chExt cx="2541735" cy="119599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122995-6593-474C-9F32-9AD7455833E7}"/>
                </a:ext>
              </a:extLst>
            </p:cNvPr>
            <p:cNvSpPr txBox="1"/>
            <p:nvPr/>
          </p:nvSpPr>
          <p:spPr>
            <a:xfrm>
              <a:off x="5001626" y="4444786"/>
              <a:ext cx="2541735" cy="738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・皮製のものがオススメ！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・忘れた方は現地で軍手販売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しています。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E7B9F597-904E-4F03-9D63-8B33162E218D}"/>
                </a:ext>
              </a:extLst>
            </p:cNvPr>
            <p:cNvSpPr txBox="1"/>
            <p:nvPr/>
          </p:nvSpPr>
          <p:spPr>
            <a:xfrm>
              <a:off x="5001626" y="3987452"/>
              <a:ext cx="1821193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☆グローブ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38DD00D-1E8A-433E-9132-3B4082E646D1}"/>
              </a:ext>
            </a:extLst>
          </p:cNvPr>
          <p:cNvGrpSpPr/>
          <p:nvPr/>
        </p:nvGrpSpPr>
        <p:grpSpPr>
          <a:xfrm>
            <a:off x="314238" y="1332732"/>
            <a:ext cx="2218068" cy="991064"/>
            <a:chOff x="177265" y="2130953"/>
            <a:chExt cx="2218068" cy="991064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E198520-B629-420D-BE2E-0C7C7C89D629}"/>
                </a:ext>
              </a:extLst>
            </p:cNvPr>
            <p:cNvSpPr txBox="1"/>
            <p:nvPr/>
          </p:nvSpPr>
          <p:spPr>
            <a:xfrm>
              <a:off x="178907" y="2598797"/>
              <a:ext cx="2216426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・現地でレンタルします。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準備しなくてＯＫです。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4F13E91-4A5D-408D-A824-C8D5EE3400C3}"/>
                </a:ext>
              </a:extLst>
            </p:cNvPr>
            <p:cNvSpPr txBox="1"/>
            <p:nvPr/>
          </p:nvSpPr>
          <p:spPr>
            <a:xfrm>
              <a:off x="177265" y="2130953"/>
              <a:ext cx="221642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☆エアーガン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grpSp>
        <p:nvGrpSpPr>
          <p:cNvPr id="1031" name="グループ化 1030">
            <a:extLst>
              <a:ext uri="{FF2B5EF4-FFF2-40B4-BE49-F238E27FC236}">
                <a16:creationId xmlns:a16="http://schemas.microsoft.com/office/drawing/2014/main" id="{5C28AAB2-F1D0-45A7-B8BA-9173074C8040}"/>
              </a:ext>
            </a:extLst>
          </p:cNvPr>
          <p:cNvGrpSpPr/>
          <p:nvPr/>
        </p:nvGrpSpPr>
        <p:grpSpPr>
          <a:xfrm>
            <a:off x="314238" y="2630230"/>
            <a:ext cx="2678199" cy="2926423"/>
            <a:chOff x="314238" y="2630230"/>
            <a:chExt cx="2678199" cy="2926423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E5D017A-9683-473D-943C-124803A57B7F}"/>
                </a:ext>
              </a:extLst>
            </p:cNvPr>
            <p:cNvSpPr txBox="1"/>
            <p:nvPr/>
          </p:nvSpPr>
          <p:spPr>
            <a:xfrm>
              <a:off x="314238" y="3094440"/>
              <a:ext cx="2678199" cy="24622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・厚手の長袖の服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パーカー・トレーナー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ナイロンジャケット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作業着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・首が隠れる物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ストール・マフラー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en-US" altLang="ja-JP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※</a:t>
              </a:r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汗をかきますので、あまり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厚着にならないようにして　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下さい。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D673CB3-68C2-4C18-A51C-5741C69B4737}"/>
                </a:ext>
              </a:extLst>
            </p:cNvPr>
            <p:cNvSpPr txBox="1"/>
            <p:nvPr/>
          </p:nvSpPr>
          <p:spPr>
            <a:xfrm>
              <a:off x="314238" y="2630230"/>
              <a:ext cx="118697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☆上着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4C83FA2D-143C-4E4F-B429-BDDC41988A2E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1501212" y="2642189"/>
            <a:ext cx="1130135" cy="2188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E1D5D99-9FED-4DBE-A2C3-D9472961F564}"/>
              </a:ext>
            </a:extLst>
          </p:cNvPr>
          <p:cNvCxnSpPr>
            <a:cxnSpLocks/>
          </p:cNvCxnSpPr>
          <p:nvPr/>
        </p:nvCxnSpPr>
        <p:spPr>
          <a:xfrm>
            <a:off x="2580707" y="1655175"/>
            <a:ext cx="397554" cy="23397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B741AD98-E063-4FE9-8DEF-4EE5C8625978}"/>
              </a:ext>
            </a:extLst>
          </p:cNvPr>
          <p:cNvCxnSpPr>
            <a:cxnSpLocks/>
            <a:stCxn id="22" idx="0"/>
            <a:endCxn id="13" idx="1"/>
          </p:cNvCxnSpPr>
          <p:nvPr/>
        </p:nvCxnSpPr>
        <p:spPr>
          <a:xfrm flipV="1">
            <a:off x="3764494" y="745696"/>
            <a:ext cx="1161061" cy="10290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D3651867-97ED-4B35-91C0-617ABA2D68E6}"/>
              </a:ext>
            </a:extLst>
          </p:cNvPr>
          <p:cNvCxnSpPr>
            <a:cxnSpLocks/>
          </p:cNvCxnSpPr>
          <p:nvPr/>
        </p:nvCxnSpPr>
        <p:spPr>
          <a:xfrm>
            <a:off x="4088665" y="1477907"/>
            <a:ext cx="996250" cy="50318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56BACD7B-4A5C-4843-90F6-6F18C32A7ED3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4281084" y="3470533"/>
            <a:ext cx="818309" cy="52104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5BF74048-C6B7-42E0-A17F-B9992C244BA4}"/>
              </a:ext>
            </a:extLst>
          </p:cNvPr>
          <p:cNvGrpSpPr/>
          <p:nvPr/>
        </p:nvGrpSpPr>
        <p:grpSpPr>
          <a:xfrm>
            <a:off x="5099393" y="4493142"/>
            <a:ext cx="2678199" cy="2062103"/>
            <a:chOff x="314237" y="2686909"/>
            <a:chExt cx="2678199" cy="2062103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3AB0A24C-EF2B-4A6A-A633-6E23FCF7CDE0}"/>
                </a:ext>
              </a:extLst>
            </p:cNvPr>
            <p:cNvSpPr txBox="1"/>
            <p:nvPr/>
          </p:nvSpPr>
          <p:spPr>
            <a:xfrm>
              <a:off x="314237" y="3148574"/>
              <a:ext cx="2678199" cy="1600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・厚手の長ズボン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ジーパン・ジャージ・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作業着・スウェット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en-US" altLang="ja-JP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※</a:t>
              </a:r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汗をかきますので、あまり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厚着にならないようにして　</a:t>
              </a:r>
              <a:endParaRPr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  <a:p>
              <a:r>
                <a:rPr lang="ja-JP" altLang="en-US" sz="1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　下さい。</a:t>
              </a:r>
              <a:endParaRPr kumimoji="1" lang="en-US" altLang="ja-JP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0BEFFDDE-9DFD-4275-B96E-404B65182360}"/>
                </a:ext>
              </a:extLst>
            </p:cNvPr>
            <p:cNvSpPr txBox="1"/>
            <p:nvPr/>
          </p:nvSpPr>
          <p:spPr>
            <a:xfrm>
              <a:off x="314237" y="2686909"/>
              <a:ext cx="1897921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latin typeface="07やさしさゴシック" panose="02000600000000000000" pitchFamily="2" charset="-128"/>
                  <a:ea typeface="07やさしさゴシック" panose="02000600000000000000" pitchFamily="2" charset="-128"/>
                </a:rPr>
                <a:t>☆ズボン</a:t>
              </a:r>
              <a:endParaRPr kumimoji="1" lang="en-US" altLang="ja-JP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endParaRPr>
            </a:p>
          </p:txBody>
        </p:sp>
      </p:grp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06276F5-D2D9-4760-8581-78D6CB54CC64}"/>
              </a:ext>
            </a:extLst>
          </p:cNvPr>
          <p:cNvSpPr txBox="1"/>
          <p:nvPr/>
        </p:nvSpPr>
        <p:spPr>
          <a:xfrm>
            <a:off x="8603529" y="1666382"/>
            <a:ext cx="3429445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☆肌が露出した服</a:t>
            </a:r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☆ピチピチの薄い服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→痛いです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☆分厚すぎる服</a:t>
            </a:r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→動きますの汗をかき　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　</a:t>
            </a:r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ます。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☆指が出てるグローブ</a:t>
            </a:r>
            <a:endParaRPr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</p:txBody>
      </p:sp>
      <p:pic>
        <p:nvPicPr>
          <p:cNvPr id="1041" name="図 1040">
            <a:extLst>
              <a:ext uri="{FF2B5EF4-FFF2-40B4-BE49-F238E27FC236}">
                <a16:creationId xmlns:a16="http://schemas.microsoft.com/office/drawing/2014/main" id="{A277AD38-EE94-4808-A65B-35089EABEB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234" y="89814"/>
            <a:ext cx="1102518" cy="826889"/>
          </a:xfrm>
          <a:prstGeom prst="rect">
            <a:avLst/>
          </a:prstGeom>
        </p:spPr>
      </p:pic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F3DE4272-8EF2-4504-9B40-B7FC9BB20338}"/>
              </a:ext>
            </a:extLst>
          </p:cNvPr>
          <p:cNvSpPr txBox="1"/>
          <p:nvPr/>
        </p:nvSpPr>
        <p:spPr>
          <a:xfrm>
            <a:off x="336067" y="5660714"/>
            <a:ext cx="90963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☆靴</a:t>
            </a:r>
            <a:endParaRPr kumimoji="1" lang="en-US" altLang="ja-JP" sz="2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CA498863-D6E7-4D89-AD9A-61D4E9185627}"/>
              </a:ext>
            </a:extLst>
          </p:cNvPr>
          <p:cNvSpPr txBox="1"/>
          <p:nvPr/>
        </p:nvSpPr>
        <p:spPr>
          <a:xfrm>
            <a:off x="336067" y="6127468"/>
            <a:ext cx="199823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・運動靴</a:t>
            </a:r>
            <a:endParaRPr kumimoji="1" lang="en-US" altLang="ja-JP" sz="1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r>
              <a:rPr lang="ja-JP" altLang="en-US" sz="1400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・スニーカー</a:t>
            </a:r>
            <a:endParaRPr kumimoji="1" lang="en-US" altLang="ja-JP" sz="1400" dirty="0"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1711374C-E75A-4776-AD35-04AE1931B18F}"/>
              </a:ext>
            </a:extLst>
          </p:cNvPr>
          <p:cNvCxnSpPr>
            <a:cxnSpLocks/>
          </p:cNvCxnSpPr>
          <p:nvPr/>
        </p:nvCxnSpPr>
        <p:spPr>
          <a:xfrm>
            <a:off x="4452730" y="4695761"/>
            <a:ext cx="646663" cy="5790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7A56629B-F17C-4CED-B2F7-0EF0EC0459B3}"/>
              </a:ext>
            </a:extLst>
          </p:cNvPr>
          <p:cNvCxnSpPr>
            <a:cxnSpLocks/>
          </p:cNvCxnSpPr>
          <p:nvPr/>
        </p:nvCxnSpPr>
        <p:spPr>
          <a:xfrm flipV="1">
            <a:off x="2334300" y="6314972"/>
            <a:ext cx="717760" cy="7410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図 69">
            <a:extLst>
              <a:ext uri="{FF2B5EF4-FFF2-40B4-BE49-F238E27FC236}">
                <a16:creationId xmlns:a16="http://schemas.microsoft.com/office/drawing/2014/main" id="{9B8485A4-10DB-4DEB-B3E1-5A1EC6216E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775" y="89814"/>
            <a:ext cx="1102518" cy="82688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ECE0F087-EA9A-44CD-92FB-F28FDEA227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948" y="94659"/>
            <a:ext cx="1102518" cy="82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4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60057867-DE73-4AB7-96D9-009E6ECCAD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79" y="1713845"/>
            <a:ext cx="3080593" cy="43513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AD927BD-5BCC-44A2-8A06-1B71044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79" y="225978"/>
            <a:ext cx="10515600" cy="1325563"/>
          </a:xfrm>
        </p:spPr>
        <p:txBody>
          <a:bodyPr/>
          <a:lstStyle/>
          <a:p>
            <a:r>
              <a:rPr kumimoji="1" lang="en-US" altLang="ja-JP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1.</a:t>
            </a:r>
            <a:r>
              <a:rPr kumimoji="1"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サバゲーフィールドについて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F7F5D-F197-4C3E-A267-FA0EF9114299}"/>
              </a:ext>
            </a:extLst>
          </p:cNvPr>
          <p:cNvSpPr txBox="1"/>
          <p:nvPr/>
        </p:nvSpPr>
        <p:spPr>
          <a:xfrm>
            <a:off x="3726909" y="1552578"/>
            <a:ext cx="80642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（１）サバゲーフィールド内には，拠点となり得るスペースが複数あります。</a:t>
            </a:r>
            <a:endParaRPr lang="en-US" altLang="ja-JP" dirty="0"/>
          </a:p>
          <a:p>
            <a:r>
              <a:rPr lang="ja-JP" altLang="en-US" dirty="0"/>
              <a:t>　　Ａ・Ｂ・Ｃ・Ｄ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今回は</a:t>
            </a:r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拠点Ａ</a:t>
            </a:r>
            <a:r>
              <a:rPr lang="en-US" altLang="ja-JP" dirty="0">
                <a:solidFill>
                  <a:srgbClr val="FF0000"/>
                </a:solidFill>
              </a:rPr>
              <a:t>】【</a:t>
            </a:r>
            <a:r>
              <a:rPr lang="ja-JP" altLang="en-US" dirty="0">
                <a:solidFill>
                  <a:srgbClr val="FF0000"/>
                </a:solidFill>
              </a:rPr>
              <a:t>拠点Ｃ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ja-JP" altLang="en-US" dirty="0"/>
              <a:t>を使用します。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ja-JP" dirty="0"/>
              <a:t>（２）サバゲーフィールドの</a:t>
            </a:r>
            <a:r>
              <a:rPr lang="ja-JP" altLang="ja-JP" dirty="0">
                <a:solidFill>
                  <a:srgbClr val="FF0000"/>
                </a:solidFill>
              </a:rPr>
              <a:t>出入り口</a:t>
            </a:r>
            <a:r>
              <a:rPr lang="ja-JP" altLang="ja-JP" dirty="0"/>
              <a:t>は１か所しかありません。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　</a:t>
            </a:r>
            <a:endParaRPr lang="ja-JP" altLang="ja-JP" dirty="0"/>
          </a:p>
          <a:p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8EC025-B322-496C-BB10-6071B8A52DED}"/>
              </a:ext>
            </a:extLst>
          </p:cNvPr>
          <p:cNvSpPr/>
          <p:nvPr/>
        </p:nvSpPr>
        <p:spPr>
          <a:xfrm>
            <a:off x="2572871" y="3173490"/>
            <a:ext cx="516835" cy="511019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EA6E8C-F4C1-4FB9-920F-90169A349B42}"/>
              </a:ext>
            </a:extLst>
          </p:cNvPr>
          <p:cNvSpPr/>
          <p:nvPr/>
        </p:nvSpPr>
        <p:spPr>
          <a:xfrm>
            <a:off x="798581" y="4978027"/>
            <a:ext cx="516835" cy="511019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E506B77-42AB-48B0-A48F-2DC632A12894}"/>
              </a:ext>
            </a:extLst>
          </p:cNvPr>
          <p:cNvSpPr/>
          <p:nvPr/>
        </p:nvSpPr>
        <p:spPr>
          <a:xfrm>
            <a:off x="735496" y="1911447"/>
            <a:ext cx="516835" cy="511019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FFA05C-CFB1-4662-9E36-20AFA97D9B59}"/>
              </a:ext>
            </a:extLst>
          </p:cNvPr>
          <p:cNvSpPr/>
          <p:nvPr/>
        </p:nvSpPr>
        <p:spPr>
          <a:xfrm>
            <a:off x="2054756" y="4989247"/>
            <a:ext cx="516835" cy="511019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974EC17-99A0-4742-AB5E-1F1EAC26EC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56" b="17655"/>
          <a:stretch/>
        </p:blipFill>
        <p:spPr>
          <a:xfrm>
            <a:off x="2672489" y="4897096"/>
            <a:ext cx="296804" cy="30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03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60057867-DE73-4AB7-96D9-009E6ECCAD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79" y="1713845"/>
            <a:ext cx="3080593" cy="43513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AD927BD-5BCC-44A2-8A06-1B71044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79" y="225978"/>
            <a:ext cx="10515600" cy="1325563"/>
          </a:xfrm>
        </p:spPr>
        <p:txBody>
          <a:bodyPr/>
          <a:lstStyle/>
          <a:p>
            <a:r>
              <a:rPr lang="ja-JP" altLang="ja-JP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２　スタッフの配置</a:t>
            </a:r>
            <a:endParaRPr kumimoji="1" lang="ja-JP" altLang="en-US" dirty="0">
              <a:latin typeface="01フロップデザイン" panose="02000600000000000000" pitchFamily="50" charset="-128"/>
              <a:ea typeface="01フロップデザイン" panose="0200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F7F5D-F197-4C3E-A267-FA0EF9114299}"/>
              </a:ext>
            </a:extLst>
          </p:cNvPr>
          <p:cNvSpPr txBox="1"/>
          <p:nvPr/>
        </p:nvSpPr>
        <p:spPr>
          <a:xfrm>
            <a:off x="3726909" y="1552578"/>
            <a:ext cx="80642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（１）各チームが</a:t>
            </a:r>
            <a:r>
              <a:rPr lang="ja-JP" altLang="en-US" dirty="0"/>
              <a:t>拠点　　　　　　</a:t>
            </a:r>
            <a:r>
              <a:rPr lang="ja-JP" altLang="ja-JP" dirty="0"/>
              <a:t>とする場所にそれぞれスタッフ</a:t>
            </a:r>
            <a:r>
              <a:rPr lang="en-US" altLang="ja-JP" dirty="0"/>
              <a:t>1</a:t>
            </a:r>
            <a:r>
              <a:rPr lang="ja-JP" altLang="ja-JP" dirty="0"/>
              <a:t>名</a:t>
            </a:r>
            <a:endParaRPr lang="en-US" altLang="ja-JP" dirty="0"/>
          </a:p>
          <a:p>
            <a:r>
              <a:rPr lang="ja-JP" altLang="en-US" dirty="0"/>
              <a:t>　　　</a:t>
            </a:r>
            <a:endParaRPr lang="en-US" altLang="ja-JP" dirty="0"/>
          </a:p>
          <a:p>
            <a:r>
              <a:rPr lang="ja-JP" altLang="en-US" dirty="0"/>
              <a:t>　　　</a:t>
            </a:r>
            <a:r>
              <a:rPr lang="ja-JP" altLang="ja-JP" dirty="0"/>
              <a:t>※　拠点のスタッフの役割：主として撃たれた数のカウント・クイズ</a:t>
            </a:r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ja-JP" dirty="0"/>
              <a:t>（２）管制塔</a:t>
            </a:r>
            <a:r>
              <a:rPr lang="ja-JP" altLang="en-US" dirty="0"/>
              <a:t>　　　　　　</a:t>
            </a:r>
            <a:r>
              <a:rPr lang="ja-JP" altLang="ja-JP" dirty="0"/>
              <a:t>にスタッフ１名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　</a:t>
            </a:r>
            <a:r>
              <a:rPr lang="en-US" altLang="ja-JP" dirty="0"/>
              <a:t>※</a:t>
            </a:r>
            <a:r>
              <a:rPr lang="ja-JP" altLang="en-US" dirty="0"/>
              <a:t>　</a:t>
            </a:r>
            <a:r>
              <a:rPr lang="ja-JP" altLang="ja-JP" dirty="0"/>
              <a:t>管制塔スタッフの役割；主としてタイムキーパー</a:t>
            </a:r>
          </a:p>
          <a:p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974EC17-99A0-4742-AB5E-1F1EAC26EC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56" b="17655"/>
          <a:stretch/>
        </p:blipFill>
        <p:spPr>
          <a:xfrm>
            <a:off x="2672489" y="4897096"/>
            <a:ext cx="296804" cy="30284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FD0837C-04BD-4CF6-8D02-9A8D8D63B7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341" y="5036894"/>
            <a:ext cx="551288" cy="592590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17" name="テキスト ボックス 8">
            <a:extLst>
              <a:ext uri="{FF2B5EF4-FFF2-40B4-BE49-F238E27FC236}">
                <a16:creationId xmlns:a16="http://schemas.microsoft.com/office/drawing/2014/main" id="{12671CF2-4779-452B-9E01-FFA00EB45BFC}"/>
              </a:ext>
            </a:extLst>
          </p:cNvPr>
          <p:cNvSpPr txBox="1"/>
          <p:nvPr/>
        </p:nvSpPr>
        <p:spPr>
          <a:xfrm>
            <a:off x="2456797" y="5628666"/>
            <a:ext cx="1119187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拠点１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AF48101F-1D23-420D-85DA-A1EA44A35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92" y="1907088"/>
            <a:ext cx="514348" cy="502102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19" name="テキスト ボックス 9">
            <a:extLst>
              <a:ext uri="{FF2B5EF4-FFF2-40B4-BE49-F238E27FC236}">
                <a16:creationId xmlns:a16="http://schemas.microsoft.com/office/drawing/2014/main" id="{AB39F638-AEF7-466F-A203-C94A0E76CD12}"/>
              </a:ext>
            </a:extLst>
          </p:cNvPr>
          <p:cNvSpPr txBox="1"/>
          <p:nvPr/>
        </p:nvSpPr>
        <p:spPr>
          <a:xfrm>
            <a:off x="1170975" y="1407025"/>
            <a:ext cx="1119187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拠点２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sp>
        <p:nvSpPr>
          <p:cNvPr id="20" name="テキスト ボックス 7">
            <a:extLst>
              <a:ext uri="{FF2B5EF4-FFF2-40B4-BE49-F238E27FC236}">
                <a16:creationId xmlns:a16="http://schemas.microsoft.com/office/drawing/2014/main" id="{21C0A003-134B-4B37-B8C1-B0BC8C38CE56}"/>
              </a:ext>
            </a:extLst>
          </p:cNvPr>
          <p:cNvSpPr txBox="1"/>
          <p:nvPr/>
        </p:nvSpPr>
        <p:spPr>
          <a:xfrm>
            <a:off x="662392" y="5905165"/>
            <a:ext cx="1119187" cy="4487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管制塔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922EBF0B-36D4-4774-91B2-A286683976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65" y="6258426"/>
            <a:ext cx="502821" cy="502821"/>
          </a:xfrm>
          <a:prstGeom prst="rect">
            <a:avLst/>
          </a:prstGeom>
          <a:solidFill>
            <a:srgbClr val="7030A0"/>
          </a:solidFill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21BB7283-476B-4168-96B0-D31AB92C9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976" y="5627288"/>
            <a:ext cx="502821" cy="502821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60D3EFF-8FE4-4D4E-A310-ADCD25DEFF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24" y="1414206"/>
            <a:ext cx="502821" cy="502821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EBFEAA7-ED08-4EE4-923A-2772498D5B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7491" y="1438979"/>
            <a:ext cx="502821" cy="502821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39F1C36-6A5D-4A19-A39E-BA33E7EBC2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980" y="2889882"/>
            <a:ext cx="502821" cy="502821"/>
          </a:xfrm>
          <a:prstGeom prst="rect">
            <a:avLst/>
          </a:prstGeom>
          <a:solidFill>
            <a:srgbClr val="7030A0"/>
          </a:solidFill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DEBA9246-2171-4936-8096-865643CA2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757" y="1400799"/>
            <a:ext cx="551288" cy="592590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58C8069-A06F-4D6A-AEAA-542C7DB578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797" y="1400799"/>
            <a:ext cx="545228" cy="579183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28" name="テキスト ボックス 7">
            <a:extLst>
              <a:ext uri="{FF2B5EF4-FFF2-40B4-BE49-F238E27FC236}">
                <a16:creationId xmlns:a16="http://schemas.microsoft.com/office/drawing/2014/main" id="{B240DA13-BBA8-4035-97E1-D042FC2BD55F}"/>
              </a:ext>
            </a:extLst>
          </p:cNvPr>
          <p:cNvSpPr txBox="1"/>
          <p:nvPr/>
        </p:nvSpPr>
        <p:spPr>
          <a:xfrm>
            <a:off x="5304679" y="2913157"/>
            <a:ext cx="1119187" cy="4487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管制塔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457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60057867-DE73-4AB7-96D9-009E6ECCAD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79" y="1713845"/>
            <a:ext cx="3080593" cy="43513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AD927BD-5BCC-44A2-8A06-1B71044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79" y="225978"/>
            <a:ext cx="10515600" cy="1325563"/>
          </a:xfrm>
        </p:spPr>
        <p:txBody>
          <a:bodyPr/>
          <a:lstStyle/>
          <a:p>
            <a:r>
              <a:rPr lang="ja-JP" altLang="ja-JP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２　</a:t>
            </a:r>
            <a:r>
              <a:rPr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ゲームの流れ</a:t>
            </a:r>
            <a:endParaRPr kumimoji="1" lang="ja-JP" altLang="en-US" dirty="0">
              <a:latin typeface="01フロップデザイン" panose="02000600000000000000" pitchFamily="50" charset="-128"/>
              <a:ea typeface="01フロップデザイン" panose="0200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F7F5D-F197-4C3E-A267-FA0EF9114299}"/>
              </a:ext>
            </a:extLst>
          </p:cNvPr>
          <p:cNvSpPr txBox="1"/>
          <p:nvPr/>
        </p:nvSpPr>
        <p:spPr>
          <a:xfrm>
            <a:off x="3653673" y="1308251"/>
            <a:ext cx="84650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dirty="0"/>
              <a:t>（１）２チーム各</a:t>
            </a:r>
            <a:r>
              <a:rPr lang="en-US" altLang="ja-JP" sz="1600" dirty="0"/>
              <a:t>10</a:t>
            </a:r>
            <a:r>
              <a:rPr lang="ja-JP" altLang="ja-JP" sz="1600" dirty="0"/>
              <a:t>名がサバゲーフィールドに入りそれぞれ各拠点に向か</a:t>
            </a:r>
            <a:r>
              <a:rPr lang="ja-JP" altLang="en-US" sz="1600" dirty="0"/>
              <a:t>う。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ja-JP" sz="1600" dirty="0"/>
              <a:t>（２）管制塔とスタッフが無線で連絡を取り合い，準備の完了を確認します。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（３）</a:t>
            </a:r>
            <a:r>
              <a:rPr lang="ja-JP" altLang="ja-JP" sz="1600" dirty="0"/>
              <a:t>管制塔の合図でゲームを開始します。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（４）</a:t>
            </a:r>
            <a:r>
              <a:rPr lang="ja-JP" altLang="ja-JP" sz="1600" dirty="0"/>
              <a:t>管制塔が残り時間を幾度かに分けて拡声器でコールします。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（５）</a:t>
            </a:r>
            <a:r>
              <a:rPr lang="ja-JP" altLang="ja-JP" sz="1600" dirty="0"/>
              <a:t>管制塔からのゲーム終了の合図でゲームを終了します。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ja-JP" sz="1600" dirty="0"/>
              <a:t>（</a:t>
            </a:r>
            <a:r>
              <a:rPr lang="ja-JP" altLang="en-US" sz="1600" dirty="0"/>
              <a:t>６</a:t>
            </a:r>
            <a:r>
              <a:rPr lang="ja-JP" altLang="ja-JP" sz="1600" dirty="0"/>
              <a:t>）発砲の仕方について，連射機能の利用を不可とします。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（７）各ゲーム、勝利チームには景品交換時に使えるダーツを１つ獲得できる。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（８）管制官に聞こえる、暴言を吐いた参加者は</a:t>
            </a:r>
            <a:r>
              <a:rPr lang="ja-JP" altLang="ja-JP" sz="1600" dirty="0"/>
              <a:t>「撃たれた回数」をカウント</a:t>
            </a:r>
            <a:r>
              <a:rPr lang="ja-JP" altLang="en-US" sz="1600" dirty="0"/>
              <a:t>する。</a:t>
            </a:r>
            <a:endParaRPr lang="ja-JP" altLang="ja-JP" sz="1600" dirty="0"/>
          </a:p>
          <a:p>
            <a:endParaRPr lang="ja-JP" altLang="ja-JP" sz="1600" dirty="0"/>
          </a:p>
          <a:p>
            <a:endParaRPr kumimoji="1" lang="ja-JP" altLang="en-US" sz="16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974EC17-99A0-4742-AB5E-1F1EAC26EC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56" b="17655"/>
          <a:stretch/>
        </p:blipFill>
        <p:spPr>
          <a:xfrm>
            <a:off x="2672489" y="4897096"/>
            <a:ext cx="296804" cy="30284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FD0837C-04BD-4CF6-8D02-9A8D8D63B7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496" y="5179445"/>
            <a:ext cx="479557" cy="515485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17" name="テキスト ボックス 8">
            <a:extLst>
              <a:ext uri="{FF2B5EF4-FFF2-40B4-BE49-F238E27FC236}">
                <a16:creationId xmlns:a16="http://schemas.microsoft.com/office/drawing/2014/main" id="{12671CF2-4779-452B-9E01-FFA00EB45BFC}"/>
              </a:ext>
            </a:extLst>
          </p:cNvPr>
          <p:cNvSpPr txBox="1"/>
          <p:nvPr/>
        </p:nvSpPr>
        <p:spPr>
          <a:xfrm>
            <a:off x="1701704" y="6176550"/>
            <a:ext cx="1119187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拠点１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AF48101F-1D23-420D-85DA-A1EA44A35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92" y="1907088"/>
            <a:ext cx="514348" cy="502102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19" name="テキスト ボックス 9">
            <a:extLst>
              <a:ext uri="{FF2B5EF4-FFF2-40B4-BE49-F238E27FC236}">
                <a16:creationId xmlns:a16="http://schemas.microsoft.com/office/drawing/2014/main" id="{AB39F638-AEF7-466F-A203-C94A0E76CD12}"/>
              </a:ext>
            </a:extLst>
          </p:cNvPr>
          <p:cNvSpPr txBox="1"/>
          <p:nvPr/>
        </p:nvSpPr>
        <p:spPr>
          <a:xfrm>
            <a:off x="1201556" y="1420130"/>
            <a:ext cx="1119187" cy="500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拠点２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sp>
        <p:nvSpPr>
          <p:cNvPr id="20" name="テキスト ボックス 7">
            <a:extLst>
              <a:ext uri="{FF2B5EF4-FFF2-40B4-BE49-F238E27FC236}">
                <a16:creationId xmlns:a16="http://schemas.microsoft.com/office/drawing/2014/main" id="{21C0A003-134B-4B37-B8C1-B0BC8C38CE56}"/>
              </a:ext>
            </a:extLst>
          </p:cNvPr>
          <p:cNvSpPr txBox="1"/>
          <p:nvPr/>
        </p:nvSpPr>
        <p:spPr>
          <a:xfrm>
            <a:off x="491698" y="5876123"/>
            <a:ext cx="1119187" cy="4487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管制塔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96428E3-151E-4FC5-AC39-246368505C3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61" t="74207" r="31296" b="2963"/>
          <a:stretch/>
        </p:blipFill>
        <p:spPr>
          <a:xfrm>
            <a:off x="1246791" y="5222583"/>
            <a:ext cx="659797" cy="4660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3C2CBC4-805E-4454-8854-F775DC8693E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61" t="74207" r="31296" b="2963"/>
          <a:stretch/>
        </p:blipFill>
        <p:spPr>
          <a:xfrm>
            <a:off x="1218659" y="1943142"/>
            <a:ext cx="659797" cy="4660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矢印: 折線 6">
            <a:extLst>
              <a:ext uri="{FF2B5EF4-FFF2-40B4-BE49-F238E27FC236}">
                <a16:creationId xmlns:a16="http://schemas.microsoft.com/office/drawing/2014/main" id="{5AB24D32-2812-4A87-B402-713677758551}"/>
              </a:ext>
            </a:extLst>
          </p:cNvPr>
          <p:cNvSpPr/>
          <p:nvPr/>
        </p:nvSpPr>
        <p:spPr>
          <a:xfrm rot="7587577" flipV="1">
            <a:off x="1781314" y="4795348"/>
            <a:ext cx="549444" cy="395315"/>
          </a:xfrm>
          <a:prstGeom prst="bentArrow">
            <a:avLst>
              <a:gd name="adj1" fmla="val 25000"/>
              <a:gd name="adj2" fmla="val 21955"/>
              <a:gd name="adj3" fmla="val 25000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矢印: 折線 20">
            <a:extLst>
              <a:ext uri="{FF2B5EF4-FFF2-40B4-BE49-F238E27FC236}">
                <a16:creationId xmlns:a16="http://schemas.microsoft.com/office/drawing/2014/main" id="{725A23F1-5AB2-4F1B-B1C3-108B74D28752}"/>
              </a:ext>
            </a:extLst>
          </p:cNvPr>
          <p:cNvSpPr/>
          <p:nvPr/>
        </p:nvSpPr>
        <p:spPr>
          <a:xfrm flipH="1">
            <a:off x="2187274" y="2831660"/>
            <a:ext cx="361221" cy="1941345"/>
          </a:xfrm>
          <a:prstGeom prst="bentArrow">
            <a:avLst>
              <a:gd name="adj1" fmla="val 25000"/>
              <a:gd name="adj2" fmla="val 33534"/>
              <a:gd name="adj3" fmla="val 25000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矢印: 折線 21">
            <a:extLst>
              <a:ext uri="{FF2B5EF4-FFF2-40B4-BE49-F238E27FC236}">
                <a16:creationId xmlns:a16="http://schemas.microsoft.com/office/drawing/2014/main" id="{DAF02388-8322-4274-85D4-AAA8E295E5D0}"/>
              </a:ext>
            </a:extLst>
          </p:cNvPr>
          <p:cNvSpPr/>
          <p:nvPr/>
        </p:nvSpPr>
        <p:spPr>
          <a:xfrm rot="16200000">
            <a:off x="1538411" y="2355615"/>
            <a:ext cx="336789" cy="920029"/>
          </a:xfrm>
          <a:prstGeom prst="bentArrow">
            <a:avLst>
              <a:gd name="adj1" fmla="val 25000"/>
              <a:gd name="adj2" fmla="val 33534"/>
              <a:gd name="adj3" fmla="val 25000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50C66A1-D688-412F-BBEE-1265D1114B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70" y="6227487"/>
            <a:ext cx="502821" cy="502821"/>
          </a:xfrm>
          <a:prstGeom prst="rect">
            <a:avLst/>
          </a:prstGeom>
          <a:solidFill>
            <a:srgbClr val="7030A0"/>
          </a:solidFill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985BD68-BEC1-48AC-9E6D-0969661B39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976" y="5692214"/>
            <a:ext cx="502821" cy="502821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7BBEA94-1242-4AE9-A304-54EC892C9C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92" y="1417372"/>
            <a:ext cx="502821" cy="502821"/>
          </a:xfrm>
          <a:prstGeom prst="rect">
            <a:avLst/>
          </a:prstGeom>
          <a:solidFill>
            <a:schemeClr val="accent4"/>
          </a:solidFill>
        </p:spPr>
      </p:pic>
    </p:spTree>
    <p:extLst>
      <p:ext uri="{BB962C8B-B14F-4D97-AF65-F5344CB8AC3E}">
        <p14:creationId xmlns:p14="http://schemas.microsoft.com/office/powerpoint/2010/main" val="1607480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60057867-DE73-4AB7-96D9-009E6ECCAD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710"/>
          <a:stretch/>
        </p:blipFill>
        <p:spPr bwMode="auto">
          <a:xfrm>
            <a:off x="465612" y="1650672"/>
            <a:ext cx="2418521" cy="208221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AD927BD-5BCC-44A2-8A06-1B71044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07" y="53509"/>
            <a:ext cx="10515600" cy="1325563"/>
          </a:xfrm>
        </p:spPr>
        <p:txBody>
          <a:bodyPr/>
          <a:lstStyle/>
          <a:p>
            <a:r>
              <a:rPr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３</a:t>
            </a:r>
            <a:r>
              <a:rPr lang="ja-JP" altLang="ja-JP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　</a:t>
            </a:r>
            <a:r>
              <a:rPr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前半戦ゲームルール</a:t>
            </a:r>
            <a:endParaRPr kumimoji="1" lang="ja-JP" altLang="en-US" dirty="0">
              <a:latin typeface="01フロップデザイン" panose="02000600000000000000" pitchFamily="50" charset="-128"/>
              <a:ea typeface="01フロップデザイン" panose="0200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F7F5D-F197-4C3E-A267-FA0EF9114299}"/>
              </a:ext>
            </a:extLst>
          </p:cNvPr>
          <p:cNvSpPr txBox="1"/>
          <p:nvPr/>
        </p:nvSpPr>
        <p:spPr>
          <a:xfrm>
            <a:off x="3427283" y="1094284"/>
            <a:ext cx="846509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dirty="0"/>
              <a:t>（１）２チーム対抗形式（紅白戦）とします。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ja-JP" sz="1600" dirty="0"/>
              <a:t>（２）銃弾</a:t>
            </a:r>
            <a:r>
              <a:rPr lang="ja-JP" altLang="en-US" sz="1600" dirty="0">
                <a:solidFill>
                  <a:srgbClr val="FF0000"/>
                </a:solidFill>
              </a:rPr>
              <a:t>（味方に撃たれても）</a:t>
            </a:r>
            <a:r>
              <a:rPr lang="ja-JP" altLang="ja-JP" sz="1600" dirty="0"/>
              <a:t>に当たった参加者は，周囲にわかるように，</a:t>
            </a:r>
            <a:endParaRPr lang="en-US" altLang="ja-JP" sz="1600" dirty="0"/>
          </a:p>
          <a:p>
            <a:r>
              <a:rPr lang="ja-JP" altLang="en-US" sz="1600" dirty="0"/>
              <a:t>　　　</a:t>
            </a:r>
            <a:r>
              <a:rPr lang="ja-JP" altLang="ja-JP" sz="1600" dirty="0">
                <a:solidFill>
                  <a:srgbClr val="FF0000"/>
                </a:solidFill>
              </a:rPr>
              <a:t>その場で手を挙げて</a:t>
            </a:r>
            <a:r>
              <a:rPr lang="ja-JP" altLang="ja-JP" sz="1600" dirty="0"/>
              <a:t>「撃たれました」と言い</a:t>
            </a:r>
            <a:r>
              <a:rPr lang="ja-JP" altLang="en-US" sz="1600" dirty="0"/>
              <a:t>手を挙げながら</a:t>
            </a:r>
            <a:r>
              <a:rPr lang="ja-JP" altLang="ja-JP" sz="1600" dirty="0"/>
              <a:t>自陣の拠点</a:t>
            </a:r>
            <a:r>
              <a:rPr lang="ja-JP" altLang="en-US" sz="1600" dirty="0"/>
              <a:t>に</a:t>
            </a:r>
            <a:endParaRPr lang="en-US" altLang="ja-JP" sz="1600" dirty="0"/>
          </a:p>
          <a:p>
            <a:r>
              <a:rPr lang="ja-JP" altLang="en-US" sz="1600" dirty="0"/>
              <a:t>　　　</a:t>
            </a:r>
            <a:r>
              <a:rPr lang="ja-JP" altLang="ja-JP" sz="1600" dirty="0"/>
              <a:t>戻</a:t>
            </a:r>
            <a:r>
              <a:rPr lang="ja-JP" altLang="en-US" sz="1600" dirty="0"/>
              <a:t>る</a:t>
            </a:r>
            <a:r>
              <a:rPr lang="ja-JP" altLang="ja-JP" sz="1600" dirty="0"/>
              <a:t>。</a:t>
            </a:r>
          </a:p>
          <a:p>
            <a:endParaRPr lang="en-US" altLang="ja-JP" sz="1600" dirty="0"/>
          </a:p>
          <a:p>
            <a:r>
              <a:rPr lang="ja-JP" altLang="en-US" sz="1600" dirty="0"/>
              <a:t>　　　　　　←撃たれたポーズ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（３）</a:t>
            </a:r>
            <a:r>
              <a:rPr lang="ja-JP" altLang="ja-JP" sz="1600" dirty="0"/>
              <a:t>自陣の拠点に戻った参加者は，スタッフに対し，撃たれた</a:t>
            </a:r>
            <a:r>
              <a:rPr lang="ja-JP" altLang="en-US" sz="1600" dirty="0"/>
              <a:t>事を伝える。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（４）</a:t>
            </a:r>
            <a:r>
              <a:rPr lang="ja-JP" altLang="ja-JP" sz="1600" dirty="0"/>
              <a:t>スタッフは「撃たれた回数」をカウント</a:t>
            </a:r>
            <a:r>
              <a:rPr lang="ja-JP" altLang="en-US" sz="1600" dirty="0"/>
              <a:t>する。</a:t>
            </a:r>
            <a:endParaRPr lang="ja-JP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（５）</a:t>
            </a:r>
            <a:r>
              <a:rPr lang="ja-JP" altLang="ja-JP" sz="1600" dirty="0"/>
              <a:t>スタッフが出す座学関連の３択クイズに回答する</a:t>
            </a:r>
            <a:r>
              <a:rPr lang="ja-JP" altLang="en-US" sz="1600" dirty="0"/>
              <a:t>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（６）正解者</a:t>
            </a:r>
            <a:r>
              <a:rPr lang="ja-JP" altLang="ja-JP" sz="1600" dirty="0"/>
              <a:t>は即復活できる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（７）不正解者は</a:t>
            </a:r>
            <a:r>
              <a:rPr lang="ja-JP" altLang="ja-JP" sz="1600" dirty="0"/>
              <a:t>「撃たれた回数」をカウント</a:t>
            </a:r>
            <a:r>
              <a:rPr lang="ja-JP" altLang="en-US" sz="1600" dirty="0"/>
              <a:t>する。</a:t>
            </a:r>
            <a:endParaRPr lang="en-US" altLang="ja-JP" sz="1600" dirty="0"/>
          </a:p>
          <a:p>
            <a:endParaRPr kumimoji="1" lang="en-US" altLang="ja-JP" sz="1600" dirty="0"/>
          </a:p>
          <a:p>
            <a:r>
              <a:rPr lang="ja-JP" altLang="en-US" sz="1600" dirty="0"/>
              <a:t>（８）</a:t>
            </a:r>
            <a:r>
              <a:rPr lang="ja-JP" altLang="ja-JP" sz="1600" dirty="0"/>
              <a:t>不正解を出した参加者はすぐに次のクイズにチャレンジでき</a:t>
            </a:r>
            <a:r>
              <a:rPr lang="ja-JP" altLang="en-US" sz="1600" dirty="0"/>
              <a:t>る。</a:t>
            </a:r>
            <a:endParaRPr lang="en-US" altLang="ja-JP" sz="1600" dirty="0"/>
          </a:p>
          <a:p>
            <a:endParaRPr kumimoji="1" lang="en-US" altLang="ja-JP" sz="1600" dirty="0"/>
          </a:p>
          <a:p>
            <a:r>
              <a:rPr lang="ja-JP" altLang="en-US" sz="1600" dirty="0"/>
              <a:t>（９）</a:t>
            </a:r>
            <a:r>
              <a:rPr lang="ja-JP" altLang="ja-JP" sz="1600" dirty="0"/>
              <a:t>各チームのうち「撃たれた回数」のより少ない方を勝利チームとします</a:t>
            </a:r>
            <a:r>
              <a:rPr lang="ja-JP" altLang="ja-JP" dirty="0"/>
              <a:t>。</a:t>
            </a:r>
            <a:endParaRPr kumimoji="1" lang="ja-JP" altLang="en-US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AF48101F-1D23-420D-85DA-A1EA44A35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133" y="2101390"/>
            <a:ext cx="403806" cy="394192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22" name="矢印: 折線 21">
            <a:extLst>
              <a:ext uri="{FF2B5EF4-FFF2-40B4-BE49-F238E27FC236}">
                <a16:creationId xmlns:a16="http://schemas.microsoft.com/office/drawing/2014/main" id="{DAF02388-8322-4274-85D4-AAA8E295E5D0}"/>
              </a:ext>
            </a:extLst>
          </p:cNvPr>
          <p:cNvSpPr/>
          <p:nvPr/>
        </p:nvSpPr>
        <p:spPr>
          <a:xfrm rot="16200000">
            <a:off x="516655" y="2900240"/>
            <a:ext cx="1196796" cy="416916"/>
          </a:xfrm>
          <a:prstGeom prst="bentArrow">
            <a:avLst>
              <a:gd name="adj1" fmla="val 25000"/>
              <a:gd name="adj2" fmla="val 33534"/>
              <a:gd name="adj3" fmla="val 25000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D7BBEA94-1242-4AE9-A304-54EC892C9C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85" y="1678653"/>
            <a:ext cx="394756" cy="394756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C6B0E64-D3CC-422F-992F-2C5C28863E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234" y="3175734"/>
            <a:ext cx="416915" cy="5313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A0E11F11-3DCA-4691-892B-FDC2B0CB4B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692" y="2495582"/>
            <a:ext cx="531046" cy="6768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コンテンツ プレースホルダー 3">
            <a:extLst>
              <a:ext uri="{FF2B5EF4-FFF2-40B4-BE49-F238E27FC236}">
                <a16:creationId xmlns:a16="http://schemas.microsoft.com/office/drawing/2014/main" id="{0BD59EBF-E9D5-43BE-B611-2D1959B44A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9" r="64917" b="80160"/>
          <a:stretch/>
        </p:blipFill>
        <p:spPr bwMode="auto">
          <a:xfrm>
            <a:off x="468508" y="4244823"/>
            <a:ext cx="2415625" cy="208221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6AC4BDA8-4B7F-4BF7-A1EA-182C2818DF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895" y="4309526"/>
            <a:ext cx="693330" cy="676823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257515D-3A81-4036-B5D0-78241E26A8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4" y="4330242"/>
            <a:ext cx="524545" cy="524545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3E42BEA6-16EC-456F-B4AA-49F1704A4E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415" y="4919490"/>
            <a:ext cx="506844" cy="524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楕円 9">
            <a:extLst>
              <a:ext uri="{FF2B5EF4-FFF2-40B4-BE49-F238E27FC236}">
                <a16:creationId xmlns:a16="http://schemas.microsoft.com/office/drawing/2014/main" id="{F9DFC9A3-3382-4D45-ACC9-B399E25F193F}"/>
              </a:ext>
            </a:extLst>
          </p:cNvPr>
          <p:cNvSpPr/>
          <p:nvPr/>
        </p:nvSpPr>
        <p:spPr>
          <a:xfrm>
            <a:off x="62262" y="1166718"/>
            <a:ext cx="793299" cy="67682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/>
              <a:t>１</a:t>
            </a:r>
            <a:endParaRPr kumimoji="1" lang="ja-JP" altLang="en-US" sz="2800" dirty="0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52E6AF8C-2D4A-4379-B9AB-4E3520A66D37}"/>
              </a:ext>
            </a:extLst>
          </p:cNvPr>
          <p:cNvSpPr/>
          <p:nvPr/>
        </p:nvSpPr>
        <p:spPr>
          <a:xfrm>
            <a:off x="170509" y="4143986"/>
            <a:ext cx="793299" cy="67682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２</a:t>
            </a:r>
          </a:p>
        </p:txBody>
      </p:sp>
    </p:spTree>
    <p:extLst>
      <p:ext uri="{BB962C8B-B14F-4D97-AF65-F5344CB8AC3E}">
        <p14:creationId xmlns:p14="http://schemas.microsoft.com/office/powerpoint/2010/main" val="2553212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D927BD-5BCC-44A2-8A06-1B71044F2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07" y="53509"/>
            <a:ext cx="10515600" cy="1325563"/>
          </a:xfrm>
        </p:spPr>
        <p:txBody>
          <a:bodyPr/>
          <a:lstStyle/>
          <a:p>
            <a:r>
              <a:rPr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４</a:t>
            </a:r>
            <a:r>
              <a:rPr lang="ja-JP" altLang="ja-JP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　</a:t>
            </a:r>
            <a:r>
              <a:rPr lang="ja-JP" altLang="en-US" dirty="0">
                <a:latin typeface="01フロップデザイン" panose="02000600000000000000" pitchFamily="50" charset="-128"/>
                <a:ea typeface="01フロップデザイン" panose="02000600000000000000" pitchFamily="50" charset="-128"/>
              </a:rPr>
              <a:t>後半戦ゲームルール</a:t>
            </a:r>
            <a:endParaRPr kumimoji="1" lang="ja-JP" altLang="en-US" dirty="0">
              <a:latin typeface="01フロップデザイン" panose="02000600000000000000" pitchFamily="50" charset="-128"/>
              <a:ea typeface="01フロップデザイン" panose="0200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F7F5D-F197-4C3E-A267-FA0EF9114299}"/>
              </a:ext>
            </a:extLst>
          </p:cNvPr>
          <p:cNvSpPr txBox="1"/>
          <p:nvPr/>
        </p:nvSpPr>
        <p:spPr>
          <a:xfrm>
            <a:off x="3434811" y="1254705"/>
            <a:ext cx="846509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600" dirty="0"/>
              <a:t>（１）</a:t>
            </a:r>
            <a:r>
              <a:rPr lang="ja-JP" altLang="ja-JP" dirty="0"/>
              <a:t>旗を場所の中心に１本置く。</a:t>
            </a:r>
            <a:endParaRPr lang="en-US" altLang="ja-JP" dirty="0"/>
          </a:p>
          <a:p>
            <a:endParaRPr lang="en-US" altLang="ja-JP" sz="1600" dirty="0"/>
          </a:p>
          <a:p>
            <a:r>
              <a:rPr lang="ja-JP" altLang="ja-JP" sz="1600" dirty="0"/>
              <a:t>（２）</a:t>
            </a:r>
            <a:r>
              <a:rPr lang="ja-JP" altLang="ja-JP" dirty="0"/>
              <a:t>各チームが取りに行き、各拠点に持ち帰れば勝利。ゲーム終了。</a:t>
            </a:r>
            <a:endParaRPr lang="en-US" altLang="ja-JP" dirty="0"/>
          </a:p>
          <a:p>
            <a:endParaRPr lang="en-US" altLang="ja-JP" sz="1600" dirty="0"/>
          </a:p>
          <a:p>
            <a:r>
              <a:rPr lang="ja-JP" altLang="en-US" sz="1600" dirty="0"/>
              <a:t>（３）</a:t>
            </a:r>
            <a:r>
              <a:rPr lang="ja-JP" altLang="ja-JP" dirty="0"/>
              <a:t>撃たれたら、</a:t>
            </a:r>
            <a:r>
              <a:rPr lang="ja-JP" altLang="en-US" dirty="0"/>
              <a:t>その場で撃たれた</a:t>
            </a:r>
            <a:r>
              <a:rPr lang="ja-JP" altLang="ja-JP" dirty="0"/>
              <a:t>ポーズをする。</a:t>
            </a:r>
            <a:endParaRPr lang="en-US" altLang="ja-JP" dirty="0"/>
          </a:p>
          <a:p>
            <a:endParaRPr lang="en-US" altLang="ja-JP" sz="1600" dirty="0"/>
          </a:p>
          <a:p>
            <a:r>
              <a:rPr lang="ja-JP" altLang="en-US" sz="1600" dirty="0"/>
              <a:t>　　　　　　　　←撃たれた</a:t>
            </a:r>
            <a:r>
              <a:rPr lang="ja-JP" altLang="ja-JP" sz="1600" dirty="0"/>
              <a:t>ポーズ</a:t>
            </a:r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（４）</a:t>
            </a:r>
            <a:r>
              <a:rPr lang="ja-JP" altLang="ja-JP" dirty="0"/>
              <a:t>撃たれたら、味方</a:t>
            </a:r>
            <a:r>
              <a:rPr lang="ja-JP" altLang="en-US" dirty="0"/>
              <a:t>が手添えて</a:t>
            </a:r>
            <a:r>
              <a:rPr lang="en-US" altLang="ja-JP" dirty="0"/>
              <a:t>10</a:t>
            </a:r>
            <a:r>
              <a:rPr lang="ja-JP" altLang="ja-JP" dirty="0"/>
              <a:t>数えて貰えば復活。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　　　　　　　←助ける方法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（５）試合時間は最大１５分。</a:t>
            </a:r>
            <a:endParaRPr lang="en-US" altLang="ja-JP" dirty="0"/>
          </a:p>
          <a:p>
            <a:endParaRPr lang="en-US" altLang="ja-JP" dirty="0"/>
          </a:p>
          <a:p>
            <a:endParaRPr lang="ja-JP" altLang="ja-JP" dirty="0"/>
          </a:p>
          <a:p>
            <a:endParaRPr lang="en-US" altLang="ja-JP" sz="1600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0057867-DE73-4AB7-96D9-009E6ECCA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07" y="1379072"/>
            <a:ext cx="2952759" cy="481958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231C948-FDAB-48BC-A046-EB2DDB52A2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421" y="2716643"/>
            <a:ext cx="875790" cy="6573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" name="テキスト ボックス 7">
            <a:extLst>
              <a:ext uri="{FF2B5EF4-FFF2-40B4-BE49-F238E27FC236}">
                <a16:creationId xmlns:a16="http://schemas.microsoft.com/office/drawing/2014/main" id="{CCC75DB8-5312-4BBB-9F8C-65B4D63C1CB6}"/>
              </a:ext>
            </a:extLst>
          </p:cNvPr>
          <p:cNvSpPr txBox="1"/>
          <p:nvPr/>
        </p:nvSpPr>
        <p:spPr>
          <a:xfrm>
            <a:off x="514512" y="5974275"/>
            <a:ext cx="1119187" cy="4487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b="1" dirty="0">
                <a:latin typeface="+mn-ea"/>
                <a:ea typeface="+mn-ea"/>
              </a:rPr>
              <a:t>管制塔</a:t>
            </a:r>
            <a:endParaRPr kumimoji="1" lang="en-US" altLang="ja-JP" sz="2400" b="1" dirty="0">
              <a:latin typeface="+mn-ea"/>
              <a:ea typeface="+mn-ea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203E38AA-1ADC-44AB-BDA4-420AA53E1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412" y="5221185"/>
            <a:ext cx="479557" cy="515485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5D52150E-9F7A-43DB-8AF1-A5820641CC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31" y="1796806"/>
            <a:ext cx="514348" cy="502102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91DFE7C0-FDB0-4828-AC3B-033152DB2E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279" y="3295496"/>
            <a:ext cx="657949" cy="657949"/>
          </a:xfrm>
          <a:prstGeom prst="rect">
            <a:avLst/>
          </a:prstGeom>
        </p:spPr>
      </p:pic>
      <p:sp>
        <p:nvSpPr>
          <p:cNvPr id="26" name="矢印: 折線 25">
            <a:extLst>
              <a:ext uri="{FF2B5EF4-FFF2-40B4-BE49-F238E27FC236}">
                <a16:creationId xmlns:a16="http://schemas.microsoft.com/office/drawing/2014/main" id="{4A571605-ECF2-41EB-9FB7-7E8D180A08BE}"/>
              </a:ext>
            </a:extLst>
          </p:cNvPr>
          <p:cNvSpPr/>
          <p:nvPr/>
        </p:nvSpPr>
        <p:spPr>
          <a:xfrm rot="439459" flipV="1">
            <a:off x="1419163" y="4003455"/>
            <a:ext cx="483502" cy="1024343"/>
          </a:xfrm>
          <a:prstGeom prst="bentArrow">
            <a:avLst>
              <a:gd name="adj1" fmla="val 25000"/>
              <a:gd name="adj2" fmla="val 21955"/>
              <a:gd name="adj3" fmla="val 25000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A3930A4-937F-4B07-A7A8-E84CF103D3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421" y="4041450"/>
            <a:ext cx="880603" cy="10804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8892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727</Words>
  <Application>Microsoft Office PowerPoint</Application>
  <PresentationFormat>ワイド画面</PresentationFormat>
  <Paragraphs>143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01フロップデザイン</vt:lpstr>
      <vt:lpstr>07やさしさゴシック</vt:lpstr>
      <vt:lpstr>CRPＣ＆Ｇブーケ</vt:lpstr>
      <vt:lpstr>ＤＦＧまるもじ体W9</vt:lpstr>
      <vt:lpstr>游ゴシック</vt:lpstr>
      <vt:lpstr>游ゴシック Light</vt:lpstr>
      <vt:lpstr>Arial</vt:lpstr>
      <vt:lpstr>Office テーマ</vt:lpstr>
      <vt:lpstr>サバイバルゲーム</vt:lpstr>
      <vt:lpstr>PowerPoint プレゼンテーション</vt:lpstr>
      <vt:lpstr>1.サバゲーフィールドについて</vt:lpstr>
      <vt:lpstr>２　スタッフの配置</vt:lpstr>
      <vt:lpstr>２　ゲームの流れ</vt:lpstr>
      <vt:lpstr>３　前半戦ゲームルール</vt:lpstr>
      <vt:lpstr>４　後半戦ゲームルール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サバイバルゲーム</dc:title>
  <dc:creator>marusei</dc:creator>
  <cp:lastModifiedBy>marusei</cp:lastModifiedBy>
  <cp:revision>14</cp:revision>
  <dcterms:created xsi:type="dcterms:W3CDTF">2021-07-21T11:08:48Z</dcterms:created>
  <dcterms:modified xsi:type="dcterms:W3CDTF">2021-07-21T12:59:20Z</dcterms:modified>
</cp:coreProperties>
</file>